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4"/>
  </p:notesMasterIdLst>
  <p:sldIdLst>
    <p:sldId id="256" r:id="rId2"/>
    <p:sldId id="257" r:id="rId3"/>
    <p:sldId id="258" r:id="rId4"/>
    <p:sldId id="261" r:id="rId5"/>
    <p:sldId id="285" r:id="rId6"/>
    <p:sldId id="289" r:id="rId7"/>
    <p:sldId id="286" r:id="rId8"/>
    <p:sldId id="297" r:id="rId9"/>
    <p:sldId id="295" r:id="rId10"/>
    <p:sldId id="288" r:id="rId11"/>
    <p:sldId id="287" r:id="rId12"/>
    <p:sldId id="263" r:id="rId13"/>
    <p:sldId id="264" r:id="rId14"/>
    <p:sldId id="262" r:id="rId15"/>
    <p:sldId id="275" r:id="rId16"/>
    <p:sldId id="266" r:id="rId17"/>
    <p:sldId id="284" r:id="rId18"/>
    <p:sldId id="298" r:id="rId19"/>
    <p:sldId id="300" r:id="rId20"/>
    <p:sldId id="303" r:id="rId21"/>
    <p:sldId id="279" r:id="rId22"/>
    <p:sldId id="299" r:id="rId23"/>
    <p:sldId id="280" r:id="rId24"/>
    <p:sldId id="268" r:id="rId25"/>
    <p:sldId id="269" r:id="rId26"/>
    <p:sldId id="301" r:id="rId27"/>
    <p:sldId id="283" r:id="rId28"/>
    <p:sldId id="270" r:id="rId29"/>
    <p:sldId id="281" r:id="rId30"/>
    <p:sldId id="302" r:id="rId31"/>
    <p:sldId id="282" r:id="rId32"/>
    <p:sldId id="304" r:id="rId33"/>
  </p:sldIdLst>
  <p:sldSz cx="9144000" cy="5143500" type="screen16x9"/>
  <p:notesSz cx="6858000" cy="9144000"/>
  <p:embeddedFontLst>
    <p:embeddedFont>
      <p:font typeface="Average" panose="020B0604020202020204" charset="0"/>
      <p:regular r:id="rId35"/>
    </p:embeddedFont>
    <p:embeddedFont>
      <p:font typeface="Bahnschrift SemiBold SemiConden" panose="020B0502040204020203" pitchFamily="34" charset="0"/>
      <p:bold r:id="rId36"/>
    </p:embeddedFont>
    <p:embeddedFont>
      <p:font typeface="Bree Serif" panose="020B0604020202020204" charset="0"/>
      <p:regular r:id="rId37"/>
    </p:embeddedFont>
    <p:embeddedFont>
      <p:font typeface="Calibri" panose="020F0502020204030204" pitchFamily="34" charset="0"/>
      <p:regular r:id="rId38"/>
      <p:bold r:id="rId39"/>
      <p:italic r:id="rId40"/>
      <p:boldItalic r:id="rId41"/>
    </p:embeddedFont>
    <p:embeddedFont>
      <p:font typeface="Oswald" panose="020B0604020202020204" charset="0"/>
      <p:regular r:id="rId42"/>
      <p:bold r:id="rId43"/>
    </p:embeddedFont>
    <p:embeddedFont>
      <p:font typeface="Roboto Mono"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hrN0VZjpMeXmHQaTxH0fmdJEZUY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ouvik Sharma" initials="SS" lastIdx="1" clrIdx="0">
    <p:extLst>
      <p:ext uri="{19B8F6BF-5375-455C-9EA6-DF929625EA0E}">
        <p15:presenceInfo xmlns:p15="http://schemas.microsoft.com/office/powerpoint/2012/main" userId="1c791dccb11b452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3366FF"/>
    <a:srgbClr val="66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87296" autoAdjust="0"/>
  </p:normalViewPr>
  <p:slideViewPr>
    <p:cSldViewPr snapToGrid="0">
      <p:cViewPr varScale="1">
        <p:scale>
          <a:sx n="94" d="100"/>
          <a:sy n="94" d="100"/>
        </p:scale>
        <p:origin x="1066" y="82"/>
      </p:cViewPr>
      <p:guideLst>
        <p:guide orient="horz" pos="1620"/>
        <p:guide pos="288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customschemas.google.com/relationships/presentationmetadata" Target="metadata"/><Relationship Id="rId58"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56"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57" Type="http://schemas.openxmlformats.org/officeDocument/2006/relationships/theme" Target="theme/theme1.xml"/></Relationships>
</file>

<file path=ppt/media/image1.png>
</file>

<file path=ppt/media/image10.png>
</file>

<file path=ppt/media/image11.tiff>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jpg>
</file>

<file path=ppt/media/image33.png>
</file>

<file path=ppt/media/image4.png>
</file>

<file path=ppt/media/image5.png>
</file>

<file path=ppt/media/image6.png>
</file>

<file path=ppt/media/image7.png>
</file>

<file path=ppt/media/image8.png>
</file>

<file path=ppt/media/image9.tif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1pPr>
            <a:lvl2pPr marL="914400" marR="0" lvl="1"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2pPr>
            <a:lvl3pPr marL="1371600" marR="0" lvl="2"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3pPr>
            <a:lvl4pPr marL="1828800" marR="0" lvl="3"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4pPr>
            <a:lvl5pPr marL="2286000" marR="0" lvl="4"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5pPr>
            <a:lvl6pPr marL="2743200" marR="0" lvl="5"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6pPr>
            <a:lvl7pPr marL="3200400" marR="0" lvl="6"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7pPr>
            <a:lvl8pPr marL="3657600" marR="0" lvl="7"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8pPr>
            <a:lvl9pPr marL="4114800" marR="0" lvl="8" indent="-298450" algn="l" rtl="0">
              <a:lnSpc>
                <a:spcPct val="100000"/>
              </a:lnSpc>
              <a:spcBef>
                <a:spcPts val="0"/>
              </a:spcBef>
              <a:spcAft>
                <a:spcPts val="0"/>
              </a:spcAft>
              <a:buClr>
                <a:schemeClr val="dk1"/>
              </a:buClr>
              <a:buSzPts val="11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stackoverflow.com/questions/45451161/evaluating-the-lightfm-recommendation-model"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3626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83d7f31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83d7f3170d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83ddf61570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g83ddf61570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3d7f31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83d7f3170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3ddf6157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83ddf61570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 We cannot state Illinois exploration in </a:t>
            </a:r>
            <a:r>
              <a:rPr lang="en-US" dirty="0" err="1"/>
              <a:t>eda</a:t>
            </a:r>
            <a:r>
              <a:rPr lang="en-US" dirty="0"/>
              <a:t>, we can call it in data preparation after we have declared that we will be focusing on </a:t>
            </a:r>
            <a:r>
              <a:rPr lang="en-US" dirty="0" err="1"/>
              <a:t>illinois</a:t>
            </a:r>
            <a:endParaRPr dirty="0"/>
          </a:p>
        </p:txBody>
      </p:sp>
    </p:spTree>
    <p:extLst>
      <p:ext uri="{BB962C8B-B14F-4D97-AF65-F5344CB8AC3E}">
        <p14:creationId xmlns:p14="http://schemas.microsoft.com/office/powerpoint/2010/main" val="28444773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83f00c33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83f00c33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 We cannot state Illinois exploration in </a:t>
            </a:r>
            <a:r>
              <a:rPr lang="en-US" dirty="0" err="1"/>
              <a:t>eda</a:t>
            </a:r>
            <a:r>
              <a:rPr lang="en-US" dirty="0"/>
              <a:t>, we can call it in data preparation after we have declared that we will be focusing on </a:t>
            </a:r>
            <a:r>
              <a:rPr lang="en-US" dirty="0" err="1"/>
              <a:t>illinois</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3d7f31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83d7f3170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1" i="0" u="sng" strike="noStrike" cap="none" dirty="0">
                <a:solidFill>
                  <a:schemeClr val="dk1"/>
                </a:solidFill>
                <a:effectLst/>
                <a:latin typeface="Arial"/>
                <a:ea typeface="Arial"/>
                <a:cs typeface="Arial"/>
                <a:sym typeface="Arial"/>
              </a:rPr>
              <a:t>Review</a:t>
            </a:r>
          </a:p>
          <a:p>
            <a:pPr marL="0" lvl="0" indent="0" algn="l" rtl="0">
              <a:lnSpc>
                <a:spcPct val="100000"/>
              </a:lnSpc>
              <a:spcBef>
                <a:spcPts val="0"/>
              </a:spcBef>
              <a:spcAft>
                <a:spcPts val="0"/>
              </a:spcAft>
              <a:buSzPts val="1100"/>
              <a:buNone/>
            </a:pPr>
            <a:r>
              <a:rPr lang="en-US" sz="1100" b="0" i="0" u="none" strike="noStrike" cap="none" dirty="0">
                <a:solidFill>
                  <a:schemeClr val="dk1"/>
                </a:solidFill>
                <a:effectLst/>
                <a:latin typeface="Arial"/>
                <a:ea typeface="Arial"/>
                <a:cs typeface="Arial"/>
                <a:sym typeface="Arial"/>
              </a:rPr>
              <a:t> The reasoning for this transformation is that we want to focus more on ranking the user liked restaurants and disliked restaurants in the correct order, rather than predicting user ratings on each restaurant, which would result in high variance over time.</a:t>
            </a:r>
            <a:endParaRPr dirty="0"/>
          </a:p>
        </p:txBody>
      </p:sp>
    </p:spTree>
    <p:extLst>
      <p:ext uri="{BB962C8B-B14F-4D97-AF65-F5344CB8AC3E}">
        <p14:creationId xmlns:p14="http://schemas.microsoft.com/office/powerpoint/2010/main" val="21822798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83d7f31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83d7f3170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1" i="0" u="sng" strike="noStrike" cap="none" dirty="0">
                <a:solidFill>
                  <a:schemeClr val="dk1"/>
                </a:solidFill>
                <a:effectLst/>
                <a:latin typeface="Arial"/>
                <a:ea typeface="Arial"/>
                <a:cs typeface="Arial"/>
                <a:sym typeface="Arial"/>
              </a:rPr>
              <a:t>Review</a:t>
            </a:r>
          </a:p>
          <a:p>
            <a:pPr marL="0" lvl="0" indent="0" algn="l" rtl="0">
              <a:lnSpc>
                <a:spcPct val="100000"/>
              </a:lnSpc>
              <a:spcBef>
                <a:spcPts val="0"/>
              </a:spcBef>
              <a:spcAft>
                <a:spcPts val="0"/>
              </a:spcAft>
              <a:buSzPts val="1100"/>
              <a:buNone/>
            </a:pPr>
            <a:r>
              <a:rPr lang="en-US" sz="1100" b="0" i="0" u="none" strike="noStrike" cap="none" dirty="0">
                <a:solidFill>
                  <a:schemeClr val="dk1"/>
                </a:solidFill>
                <a:effectLst/>
                <a:latin typeface="Arial"/>
                <a:ea typeface="Arial"/>
                <a:cs typeface="Arial"/>
                <a:sym typeface="Arial"/>
              </a:rPr>
              <a:t> The reasoning for this transformation is that we want to focus more on ranking the user liked restaurants and disliked restaurants in the correct order, rather than predicting user ratings on each restaurant, which would result in high variance over time.</a:t>
            </a:r>
            <a:endParaRPr dirty="0"/>
          </a:p>
        </p:txBody>
      </p:sp>
    </p:spTree>
    <p:extLst>
      <p:ext uri="{BB962C8B-B14F-4D97-AF65-F5344CB8AC3E}">
        <p14:creationId xmlns:p14="http://schemas.microsoft.com/office/powerpoint/2010/main" val="1426712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bg1"/>
                </a:solidFill>
                <a:latin typeface="Arial"/>
              </a:rPr>
              <a:t>We aim to build a personalized prototype of restaurant recommendation system, which not only considers the interaction between customers and restaurants, but also contains metadata representing </a:t>
            </a:r>
            <a:r>
              <a:rPr lang="en-US" dirty="0"/>
              <a:t>customers' personal taste and </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sz="1100" dirty="0">
                <a:solidFill>
                  <a:schemeClr val="bg1"/>
                </a:solidFill>
              </a:rPr>
              <a:t>We didn’t use Content based filtering because it  doesn’t consider interactions between users and items which can open up new options for users other than it’s past choices.</a:t>
            </a:r>
          </a:p>
          <a:p>
            <a:pPr marL="0" lvl="0" indent="0" algn="l" rtl="0">
              <a:spcBef>
                <a:spcPts val="0"/>
              </a:spcBef>
              <a:spcAft>
                <a:spcPts val="0"/>
              </a:spcAft>
              <a:buNone/>
            </a:pPr>
            <a:endParaRPr dirty="0"/>
          </a:p>
        </p:txBody>
      </p:sp>
      <p:sp>
        <p:nvSpPr>
          <p:cNvPr id="85" name="Google Shape;8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Positive item – means there is a match between the recommended restaurant and a restaurant liked by the user</a:t>
            </a:r>
          </a:p>
          <a:p>
            <a:r>
              <a:rPr lang="en-US" dirty="0">
                <a:hlinkClick r:id="rId3"/>
              </a:rPr>
              <a:t>https://stackoverflow.com/questions/45451161/evaluating-the-lightfm-recommendation-model</a:t>
            </a:r>
            <a:endParaRPr lang="en-US" dirty="0"/>
          </a:p>
        </p:txBody>
      </p:sp>
    </p:spTree>
    <p:extLst>
      <p:ext uri="{BB962C8B-B14F-4D97-AF65-F5344CB8AC3E}">
        <p14:creationId xmlns:p14="http://schemas.microsoft.com/office/powerpoint/2010/main" val="4031707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83f00c33e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83f00c33e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3f00c33e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3f00c33e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a:t>We have used </a:t>
            </a:r>
            <a:r>
              <a:rPr lang="en-US" dirty="0" err="1"/>
              <a:t>manhathan</a:t>
            </a:r>
            <a:r>
              <a:rPr lang="en-US" dirty="0"/>
              <a:t> </a:t>
            </a:r>
            <a:r>
              <a:rPr lang="en-US" dirty="0" err="1"/>
              <a:t>disatance</a:t>
            </a:r>
            <a:r>
              <a:rPr lang="en-US" dirty="0"/>
              <a:t> as we have high dimensional data</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[20:52, 23/04/2020] Rahul Illinois Tech: If you want to place less emphasis on outliers, </a:t>
            </a:r>
            <a:r>
              <a:rPr lang="en-US" dirty="0" err="1"/>
              <a:t>manhattan</a:t>
            </a:r>
            <a:r>
              <a:rPr lang="en-US" dirty="0"/>
              <a:t> distance will try to reduce all errors equally since the gradient has constant magnitude.[20:55, 23/04/2020] Rahul Illinois Tech: The use of Manhattan distance depends a lot on the kind of co-ordinate system that your dataset is using. </a:t>
            </a:r>
          </a:p>
          <a:p>
            <a:pPr marL="228600" lvl="0" indent="-228600" algn="l" rtl="0">
              <a:spcBef>
                <a:spcPts val="0"/>
              </a:spcBef>
              <a:spcAft>
                <a:spcPts val="0"/>
              </a:spcAft>
              <a:buAutoNum type="arabicPeriod"/>
            </a:pPr>
            <a:r>
              <a:rPr lang="en-US" dirty="0"/>
              <a:t>While Euclidean distance gives the shortest or minimum distance between two points, Manhattan has specific </a:t>
            </a:r>
            <a:r>
              <a:rPr lang="en-US" dirty="0" err="1"/>
              <a:t>implementations.For</a:t>
            </a:r>
            <a:r>
              <a:rPr lang="en-US" dirty="0"/>
              <a:t> example, if we were to use a Chess dataset, the use of Manhattan distance is more appropriate than Euclidean distance. </a:t>
            </a:r>
          </a:p>
          <a:p>
            <a:pPr marL="228600" lvl="0" indent="-228600" algn="l" rtl="0">
              <a:spcBef>
                <a:spcPts val="0"/>
              </a:spcBef>
              <a:spcAft>
                <a:spcPts val="0"/>
              </a:spcAft>
              <a:buAutoNum type="arabicPeriod"/>
            </a:pPr>
            <a:r>
              <a:rPr lang="en-US" dirty="0"/>
              <a:t>Another use would be when are interested in knowing the distance between houses which are few blocks </a:t>
            </a:r>
            <a:r>
              <a:rPr lang="en-US" dirty="0" err="1"/>
              <a:t>apart.Also</a:t>
            </a:r>
            <a:r>
              <a:rPr lang="en-US" dirty="0"/>
              <a:t>, you might want to consider Manhattan distance if the input variables are not similar in type (such as age, gender, height, etc.). </a:t>
            </a:r>
          </a:p>
          <a:p>
            <a:pPr marL="228600" lvl="0" indent="-228600" algn="l" rtl="0">
              <a:spcBef>
                <a:spcPts val="0"/>
              </a:spcBef>
              <a:spcAft>
                <a:spcPts val="0"/>
              </a:spcAft>
              <a:buAutoNum type="arabicPeriod"/>
            </a:pPr>
            <a:r>
              <a:rPr lang="en-US" dirty="0"/>
              <a:t>Due to the curse of dimensionality, we know that Euclidean distance becomes a poor choice as the number of dimensions increases.</a:t>
            </a:r>
          </a:p>
          <a:p>
            <a:pPr marL="228600" lvl="0" indent="-228600" algn="l" rtl="0">
              <a:spcBef>
                <a:spcPts val="0"/>
              </a:spcBef>
              <a:spcAft>
                <a:spcPts val="0"/>
              </a:spcAft>
              <a:buAutoNum type="arabicPeriod"/>
            </a:pPr>
            <a:r>
              <a:rPr lang="en-US" dirty="0"/>
              <a:t>So in a nutshell: Manhattan distance generally works only if the points are arranged in the form of a grid and the problem which we are working on gives more priority to the distance between the points only along with the grids, but not the geometric distance.</a:t>
            </a:r>
            <a:endParaRPr dirty="0"/>
          </a:p>
        </p:txBody>
      </p:sp>
    </p:spTree>
    <p:extLst>
      <p:ext uri="{BB962C8B-B14F-4D97-AF65-F5344CB8AC3E}">
        <p14:creationId xmlns:p14="http://schemas.microsoft.com/office/powerpoint/2010/main" val="41097900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3f00c33e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3f00c33e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3f00c33e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3f00c33e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572584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83f00c33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83f00c33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3f00c33e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3f00c33e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3f00c33e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3f00c33e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83f00c33e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83f00c33e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3f00c33e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3f00c33e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3f00c33e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3f00c33e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20790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83f00c33ef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83f00c33ef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83d7f3170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83d7f3170d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3ddf6157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83ddf61570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endParaRPr dirty="0"/>
          </a:p>
        </p:txBody>
      </p:sp>
    </p:spTree>
    <p:extLst>
      <p:ext uri="{BB962C8B-B14F-4D97-AF65-F5344CB8AC3E}">
        <p14:creationId xmlns:p14="http://schemas.microsoft.com/office/powerpoint/2010/main" val="1574211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38195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3ddf6157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83ddf61570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dirty="0"/>
              <a:t>Mention that </a:t>
            </a:r>
            <a:r>
              <a:rPr lang="en-US" sz="1100" b="1" i="0" u="none" strike="noStrike" cap="none" dirty="0">
                <a:solidFill>
                  <a:schemeClr val="dk1"/>
                </a:solidFill>
                <a:effectLst/>
                <a:latin typeface="Arial"/>
                <a:ea typeface="Arial"/>
                <a:cs typeface="Arial"/>
                <a:sym typeface="Arial"/>
              </a:rPr>
              <a:t>### There are 1301 categories. We shall check top 10 categories.</a:t>
            </a:r>
            <a:br>
              <a:rPr lang="en-US" dirty="0"/>
            </a:br>
            <a:endParaRPr dirty="0"/>
          </a:p>
        </p:txBody>
      </p:sp>
    </p:spTree>
    <p:extLst>
      <p:ext uri="{BB962C8B-B14F-4D97-AF65-F5344CB8AC3E}">
        <p14:creationId xmlns:p14="http://schemas.microsoft.com/office/powerpoint/2010/main" val="2018590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Whether it is Illinois specific?</a:t>
            </a:r>
          </a:p>
        </p:txBody>
      </p:sp>
    </p:spTree>
    <p:extLst>
      <p:ext uri="{BB962C8B-B14F-4D97-AF65-F5344CB8AC3E}">
        <p14:creationId xmlns:p14="http://schemas.microsoft.com/office/powerpoint/2010/main" val="1518364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Using the </a:t>
            </a:r>
            <a:r>
              <a:rPr lang="en-US" dirty="0" err="1"/>
              <a:t>nltk</a:t>
            </a:r>
            <a:r>
              <a:rPr lang="en-US" dirty="0"/>
              <a:t>, we have performed sentiment analysis</a:t>
            </a:r>
          </a:p>
          <a:p>
            <a:r>
              <a:rPr lang="en-US" dirty="0"/>
              <a:t>Mention there is no empty strings in the text	</a:t>
            </a:r>
          </a:p>
        </p:txBody>
      </p:sp>
    </p:spTree>
    <p:extLst>
      <p:ext uri="{BB962C8B-B14F-4D97-AF65-F5344CB8AC3E}">
        <p14:creationId xmlns:p14="http://schemas.microsoft.com/office/powerpoint/2010/main" val="12816111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grpSp>
        <p:nvGrpSpPr>
          <p:cNvPr id="12" name="Google Shape;12;p5"/>
          <p:cNvGrpSpPr/>
          <p:nvPr/>
        </p:nvGrpSpPr>
        <p:grpSpPr>
          <a:xfrm>
            <a:off x="4350279" y="2855377"/>
            <a:ext cx="443589" cy="105632"/>
            <a:chOff x="4137525" y="2915950"/>
            <a:chExt cx="869100" cy="207000"/>
          </a:xfrm>
        </p:grpSpPr>
        <p:sp>
          <p:nvSpPr>
            <p:cNvPr id="13" name="Google Shape;13;p5"/>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5"/>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5"/>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5"/>
          <p:cNvSpPr txBox="1">
            <a:spLocks noGrp="1"/>
          </p:cNvSpPr>
          <p:nvPr>
            <p:ph type="ctrTitle"/>
          </p:nvPr>
        </p:nvSpPr>
        <p:spPr>
          <a:xfrm>
            <a:off x="671258" y="990800"/>
            <a:ext cx="7801500" cy="1730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7" name="Google Shape;17;p5"/>
          <p:cNvSpPr txBox="1">
            <a:spLocks noGrp="1"/>
          </p:cNvSpPr>
          <p:nvPr>
            <p:ph type="subTitle" idx="1"/>
          </p:nvPr>
        </p:nvSpPr>
        <p:spPr>
          <a:xfrm>
            <a:off x="671250" y="3174876"/>
            <a:ext cx="78015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8" name="Google Shape;18;p5"/>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4"/>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6"/>
          <p:cNvSpPr txBox="1">
            <a:spLocks noGrp="1"/>
          </p:cNvSpPr>
          <p:nvPr>
            <p:ph type="title"/>
          </p:nvPr>
        </p:nvSpPr>
        <p:spPr>
          <a:xfrm>
            <a:off x="82475" y="98238"/>
            <a:ext cx="15849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atin typeface="Bree Serif"/>
                <a:ea typeface="Bree Serif"/>
                <a:cs typeface="Bree Serif"/>
                <a:sym typeface="Bree Serif"/>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1" name="Google Shape;21;p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2" name="Google Shape;22;p6"/>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3"/>
        <p:cNvGrpSpPr/>
        <p:nvPr/>
      </p:nvGrpSpPr>
      <p:grpSpPr>
        <a:xfrm>
          <a:off x="0" y="0"/>
          <a:ext cx="0" cy="0"/>
          <a:chOff x="0" y="0"/>
          <a:chExt cx="0" cy="0"/>
        </a:xfrm>
      </p:grpSpPr>
      <p:sp>
        <p:nvSpPr>
          <p:cNvPr id="24" name="Google Shape;24;p10"/>
          <p:cNvSpPr txBox="1">
            <a:spLocks noGrp="1"/>
          </p:cNvSpPr>
          <p:nvPr>
            <p:ph type="title"/>
          </p:nvPr>
        </p:nvSpPr>
        <p:spPr>
          <a:xfrm>
            <a:off x="490250" y="526350"/>
            <a:ext cx="62271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25" name="Google Shape;25;p10"/>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1pPr>
            <a:lvl2pPr marL="0" marR="0" lvl="1"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2pPr>
            <a:lvl3pPr marL="0" marR="0" lvl="2"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3pPr>
            <a:lvl4pPr marL="0" marR="0" lvl="3"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4pPr>
            <a:lvl5pPr marL="0" marR="0" lvl="4"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5pPr>
            <a:lvl6pPr marL="0" marR="0" lvl="5"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6pPr>
            <a:lvl7pPr marL="0" marR="0" lvl="6"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7pPr>
            <a:lvl8pPr marL="0" marR="0" lvl="7"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8pPr>
            <a:lvl9pPr marL="0" marR="0" lvl="8"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8" name="Google Shape;28;p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0" name="Google Shape;30;p7"/>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3" name="Google Shape;33;p8"/>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6" name="Google Shape;36;p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7" name="Google Shape;37;p9"/>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8"/>
        <p:cNvGrpSpPr/>
        <p:nvPr/>
      </p:nvGrpSpPr>
      <p:grpSpPr>
        <a:xfrm>
          <a:off x="0" y="0"/>
          <a:ext cx="0" cy="0"/>
          <a:chOff x="0" y="0"/>
          <a:chExt cx="0" cy="0"/>
        </a:xfrm>
      </p:grpSpPr>
      <p:sp>
        <p:nvSpPr>
          <p:cNvPr id="39" name="Google Shape;39;p11"/>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0" name="Google Shape;40;p11"/>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1" name="Google Shape;41;p11"/>
          <p:cNvSpPr txBox="1">
            <a:spLocks noGrp="1"/>
          </p:cNvSpPr>
          <p:nvPr>
            <p:ph type="title"/>
          </p:nvPr>
        </p:nvSpPr>
        <p:spPr>
          <a:xfrm>
            <a:off x="265500" y="1081400"/>
            <a:ext cx="4045200" cy="1710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2" name="Google Shape;42;p11"/>
          <p:cNvSpPr txBox="1">
            <a:spLocks noGrp="1"/>
          </p:cNvSpPr>
          <p:nvPr>
            <p:ph type="subTitle" idx="1"/>
          </p:nvPr>
        </p:nvSpPr>
        <p:spPr>
          <a:xfrm>
            <a:off x="265500" y="2845201"/>
            <a:ext cx="4045200" cy="134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3" name="Google Shape;43;p11"/>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44" name="Google Shape;44;p1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1pPr>
            <a:lvl2pPr marL="0" marR="0" lvl="1"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2pPr>
            <a:lvl3pPr marL="0" marR="0" lvl="2"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3pPr>
            <a:lvl4pPr marL="0" marR="0" lvl="3"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4pPr>
            <a:lvl5pPr marL="0" marR="0" lvl="4"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5pPr>
            <a:lvl6pPr marL="0" marR="0" lvl="5"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6pPr>
            <a:lvl7pPr marL="0" marR="0" lvl="6"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7pPr>
            <a:lvl8pPr marL="0" marR="0" lvl="7"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8pPr>
            <a:lvl9pPr marL="0" marR="0" lvl="8" indent="0" algn="l">
              <a:lnSpc>
                <a:spcPct val="100000"/>
              </a:lnSpc>
              <a:spcBef>
                <a:spcPts val="0"/>
              </a:spcBef>
              <a:spcAft>
                <a:spcPts val="0"/>
              </a:spcAft>
              <a:buClr>
                <a:schemeClr val="lt1"/>
              </a:buClr>
              <a:buSzPts val="1400"/>
              <a:buFont typeface="Arial"/>
              <a:buNone/>
              <a:defRPr sz="1000" b="0" i="0" u="none" strike="noStrike" cap="none">
                <a:solidFill>
                  <a:schemeClr val="lt1"/>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5"/>
        <p:cNvGrpSpPr/>
        <p:nvPr/>
      </p:nvGrpSpPr>
      <p:grpSpPr>
        <a:xfrm>
          <a:off x="0" y="0"/>
          <a:ext cx="0" cy="0"/>
          <a:chOff x="0" y="0"/>
          <a:chExt cx="0" cy="0"/>
        </a:xfrm>
      </p:grpSpPr>
      <p:sp>
        <p:nvSpPr>
          <p:cNvPr id="46" name="Google Shape;46;p1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7" name="Google Shape;47;p12"/>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8"/>
        <p:cNvGrpSpPr/>
        <p:nvPr/>
      </p:nvGrpSpPr>
      <p:grpSpPr>
        <a:xfrm>
          <a:off x="0" y="0"/>
          <a:ext cx="0" cy="0"/>
          <a:chOff x="0" y="0"/>
          <a:chExt cx="0" cy="0"/>
        </a:xfrm>
      </p:grpSpPr>
      <p:sp>
        <p:nvSpPr>
          <p:cNvPr id="49" name="Google Shape;49;p13"/>
          <p:cNvSpPr txBox="1">
            <a:spLocks noGrp="1"/>
          </p:cNvSpPr>
          <p:nvPr>
            <p:ph type="title"/>
          </p:nvPr>
        </p:nvSpPr>
        <p:spPr>
          <a:xfrm>
            <a:off x="311700" y="1255275"/>
            <a:ext cx="8520600" cy="1890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
        <p:nvSpPr>
          <p:cNvPr id="50" name="Google Shape;50;p13"/>
          <p:cNvSpPr txBox="1">
            <a:spLocks noGrp="1"/>
          </p:cNvSpPr>
          <p:nvPr>
            <p:ph type="body" idx="1"/>
          </p:nvPr>
        </p:nvSpPr>
        <p:spPr>
          <a:xfrm>
            <a:off x="311700" y="32284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51" name="Google Shape;51;p13"/>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1pPr>
            <a:lvl2pPr marL="0" marR="0" lvl="1"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2pPr>
            <a:lvl3pPr marL="0" marR="0" lvl="2"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3pPr>
            <a:lvl4pPr marL="0" marR="0" lvl="3"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4pPr>
            <a:lvl5pPr marL="0" marR="0" lvl="4"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5pPr>
            <a:lvl6pPr marL="0" marR="0" lvl="5"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6pPr>
            <a:lvl7pPr marL="0" marR="0" lvl="6"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7pPr>
            <a:lvl8pPr marL="0" marR="0" lvl="7"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8pPr>
            <a:lvl9pPr marL="0" marR="0" lvl="8" indent="0" algn="l">
              <a:lnSpc>
                <a:spcPct val="100000"/>
              </a:lnSpc>
              <a:spcBef>
                <a:spcPts val="0"/>
              </a:spcBef>
              <a:spcAft>
                <a:spcPts val="0"/>
              </a:spcAft>
              <a:buClr>
                <a:srgbClr val="000000"/>
              </a:buClr>
              <a:buSzPts val="1400"/>
              <a:buFont typeface="Arial"/>
              <a:buNone/>
              <a:defRPr sz="1000" b="0" i="0" u="none" strike="noStrike" cap="none">
                <a:solidFill>
                  <a:schemeClr val="accent3"/>
                </a:solidFill>
                <a:latin typeface="Average"/>
                <a:ea typeface="Average"/>
                <a:cs typeface="Average"/>
                <a:sym typeface="Averag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rgbClr val="FFFFFF"/>
        </a:solidFill>
        <a:effectLst/>
      </p:bgPr>
    </p:bg>
    <p:spTree>
      <p:nvGrpSpPr>
        <p:cNvPr id="1" name="Shape 5"/>
        <p:cNvGrpSpPr/>
        <p:nvPr/>
      </p:nvGrpSpPr>
      <p:grpSpPr>
        <a:xfrm>
          <a:off x="0" y="0"/>
          <a:ext cx="0" cy="0"/>
          <a:chOff x="0" y="0"/>
          <a:chExt cx="0" cy="0"/>
        </a:xfrm>
      </p:grpSpPr>
      <p:sp>
        <p:nvSpPr>
          <p:cNvPr id="6" name="Google Shape;6;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endParaRPr/>
          </a:p>
        </p:txBody>
      </p:sp>
      <p:sp>
        <p:nvSpPr>
          <p:cNvPr id="7" name="Google Shape;7;p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endParaRPr/>
          </a:p>
        </p:txBody>
      </p:sp>
      <p:sp>
        <p:nvSpPr>
          <p:cNvPr id="8" name="Google Shape;8;p4"/>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1pPr>
            <a:lvl2pPr marL="0" marR="0" lvl="1"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2pPr>
            <a:lvl3pPr marL="0" marR="0" lvl="2"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3pPr>
            <a:lvl4pPr marL="0" marR="0" lvl="3"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4pPr>
            <a:lvl5pPr marL="0" marR="0" lvl="4"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5pPr>
            <a:lvl6pPr marL="0" marR="0" lvl="5"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6pPr>
            <a:lvl7pPr marL="0" marR="0" lvl="6"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7pPr>
            <a:lvl8pPr marL="0" marR="0" lvl="7"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8pPr>
            <a:lvl9pPr marL="0" marR="0" lvl="8" indent="0" algn="r" rtl="0">
              <a:lnSpc>
                <a:spcPct val="100000"/>
              </a:lnSpc>
              <a:spcBef>
                <a:spcPts val="0"/>
              </a:spcBef>
              <a:spcAft>
                <a:spcPts val="0"/>
              </a:spcAft>
              <a:buClr>
                <a:schemeClr val="accent3"/>
              </a:buClr>
              <a:buSzPts val="1000"/>
              <a:buFont typeface="Average"/>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cxnSp>
        <p:nvCxnSpPr>
          <p:cNvPr id="9" name="Google Shape;9;p4"/>
          <p:cNvCxnSpPr/>
          <p:nvPr/>
        </p:nvCxnSpPr>
        <p:spPr>
          <a:xfrm rot="10800000" flipH="1">
            <a:off x="12450" y="669150"/>
            <a:ext cx="9140400" cy="1800"/>
          </a:xfrm>
          <a:prstGeom prst="straightConnector1">
            <a:avLst/>
          </a:prstGeom>
          <a:noFill/>
          <a:ln w="38100" cap="flat" cmpd="sng">
            <a:solidFill>
              <a:srgbClr val="C60000"/>
            </a:solidFill>
            <a:prstDash val="dash"/>
            <a:round/>
            <a:headEnd type="none" w="sm" len="sm"/>
            <a:tailEnd type="none" w="sm" len="sm"/>
          </a:ln>
        </p:spPr>
      </p:cxnSp>
      <p:pic>
        <p:nvPicPr>
          <p:cNvPr id="10" name="Google Shape;10;p4"/>
          <p:cNvPicPr preferRelativeResize="0"/>
          <p:nvPr/>
        </p:nvPicPr>
        <p:blipFill rotWithShape="1">
          <a:blip r:embed="rId12">
            <a:alphaModFix/>
          </a:blip>
          <a:srcRect/>
          <a:stretch/>
        </p:blipFill>
        <p:spPr>
          <a:xfrm>
            <a:off x="7805225" y="-1526"/>
            <a:ext cx="1278225" cy="6220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32.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3.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58" name="Google Shape;58;p1"/>
          <p:cNvPicPr preferRelativeResize="0"/>
          <p:nvPr/>
        </p:nvPicPr>
        <p:blipFill rotWithShape="1">
          <a:blip r:embed="rId3">
            <a:alphaModFix/>
          </a:blip>
          <a:srcRect/>
          <a:stretch/>
        </p:blipFill>
        <p:spPr>
          <a:xfrm>
            <a:off x="-34" y="0"/>
            <a:ext cx="9144033" cy="3240500"/>
          </a:xfrm>
          <a:prstGeom prst="rect">
            <a:avLst/>
          </a:prstGeom>
          <a:noFill/>
          <a:ln>
            <a:noFill/>
          </a:ln>
        </p:spPr>
      </p:pic>
      <p:sp>
        <p:nvSpPr>
          <p:cNvPr id="59" name="Google Shape;59;p1"/>
          <p:cNvSpPr txBox="1">
            <a:spLocks noGrp="1"/>
          </p:cNvSpPr>
          <p:nvPr>
            <p:ph type="ctrTitle"/>
          </p:nvPr>
        </p:nvSpPr>
        <p:spPr>
          <a:xfrm>
            <a:off x="257175" y="3393281"/>
            <a:ext cx="8801100" cy="1267625"/>
          </a:xfrm>
          <a:prstGeom prst="rect">
            <a:avLst/>
          </a:prstGeom>
          <a:noFill/>
          <a:ln>
            <a:noFill/>
          </a:ln>
          <a:effectLst>
            <a:outerShdw blurRad="57150" dist="19050" dir="5400000" algn="bl" rotWithShape="0">
              <a:srgbClr val="000000">
                <a:alpha val="56470"/>
              </a:srgbClr>
            </a:outerShdw>
          </a:effectLst>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US" sz="4000" b="1" dirty="0">
                <a:solidFill>
                  <a:srgbClr val="000000"/>
                </a:solidFill>
                <a:latin typeface="Roboto Mono"/>
                <a:ea typeface="Roboto Mono"/>
                <a:cs typeface="Roboto Mono"/>
                <a:sym typeface="Roboto Mono"/>
              </a:rPr>
              <a:t>Restaurant Recommendation Using Yelp Reviews</a:t>
            </a:r>
            <a:endParaRPr sz="4000" b="1" dirty="0">
              <a:solidFill>
                <a:srgbClr val="000000"/>
              </a:solidFill>
              <a:latin typeface="Roboto Mono"/>
              <a:ea typeface="Roboto Mono"/>
              <a:cs typeface="Roboto Mono"/>
              <a:sym typeface="Roboto Mono"/>
            </a:endParaRPr>
          </a:p>
        </p:txBody>
      </p:sp>
      <p:sp>
        <p:nvSpPr>
          <p:cNvPr id="60" name="Google Shape;60;p1"/>
          <p:cNvSpPr txBox="1">
            <a:spLocks noGrp="1"/>
          </p:cNvSpPr>
          <p:nvPr>
            <p:ph type="subTitle" idx="1"/>
          </p:nvPr>
        </p:nvSpPr>
        <p:spPr>
          <a:xfrm>
            <a:off x="562850" y="4525175"/>
            <a:ext cx="7801500" cy="497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n-US" sz="1800" dirty="0" err="1">
                <a:solidFill>
                  <a:schemeClr val="lt1"/>
                </a:solidFill>
              </a:rPr>
              <a:t>Kausar</a:t>
            </a:r>
            <a:r>
              <a:rPr lang="en-US" sz="1800" dirty="0">
                <a:solidFill>
                  <a:schemeClr val="lt1"/>
                </a:solidFill>
              </a:rPr>
              <a:t> </a:t>
            </a:r>
            <a:r>
              <a:rPr lang="en-US" sz="1800" dirty="0" err="1">
                <a:solidFill>
                  <a:schemeClr val="lt1"/>
                </a:solidFill>
              </a:rPr>
              <a:t>Perveen</a:t>
            </a:r>
            <a:r>
              <a:rPr lang="en-US" sz="1800" dirty="0">
                <a:solidFill>
                  <a:schemeClr val="lt1"/>
                </a:solidFill>
              </a:rPr>
              <a:t> | Sohan </a:t>
            </a:r>
            <a:r>
              <a:rPr lang="en-US" sz="1800" dirty="0" err="1">
                <a:solidFill>
                  <a:schemeClr val="lt1"/>
                </a:solidFill>
              </a:rPr>
              <a:t>Puthran</a:t>
            </a:r>
            <a:r>
              <a:rPr lang="en-US" sz="1800" dirty="0">
                <a:solidFill>
                  <a:schemeClr val="lt1"/>
                </a:solidFill>
              </a:rPr>
              <a:t>| Shouvik Sharma| Rahul Nair | Cheng Jiang</a:t>
            </a:r>
            <a:endParaRPr sz="1800"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A6D9C-8555-463C-83BB-3F641C70210E}"/>
              </a:ext>
            </a:extLst>
          </p:cNvPr>
          <p:cNvSpPr>
            <a:spLocks noGrp="1"/>
          </p:cNvSpPr>
          <p:nvPr>
            <p:ph type="title"/>
          </p:nvPr>
        </p:nvSpPr>
        <p:spPr>
          <a:xfrm>
            <a:off x="82474" y="98238"/>
            <a:ext cx="5145133" cy="572700"/>
          </a:xfrm>
        </p:spPr>
        <p:txBody>
          <a:bodyPr/>
          <a:lstStyle/>
          <a:p>
            <a:r>
              <a:rPr lang="en-US" dirty="0">
                <a:solidFill>
                  <a:srgbClr val="000000"/>
                </a:solidFill>
              </a:rPr>
              <a:t>Exploratory Data Analysis</a:t>
            </a:r>
            <a:endParaRPr lang="en-US" dirty="0"/>
          </a:p>
        </p:txBody>
      </p:sp>
      <p:pic>
        <p:nvPicPr>
          <p:cNvPr id="1026" name="Picture 2">
            <a:extLst>
              <a:ext uri="{FF2B5EF4-FFF2-40B4-BE49-F238E27FC236}">
                <a16:creationId xmlns:a16="http://schemas.microsoft.com/office/drawing/2014/main" id="{D970436D-0FFB-4779-B2CD-3DFD28917C7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0279" y="2239840"/>
            <a:ext cx="2903660" cy="29036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56381EE-9F5E-4871-BBBA-433084E238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37826" y="2239840"/>
            <a:ext cx="3065870" cy="2903660"/>
          </a:xfrm>
          <a:prstGeom prst="rect">
            <a:avLst/>
          </a:prstGeom>
          <a:noFill/>
          <a:extLst>
            <a:ext uri="{909E8E84-426E-40DD-AFC4-6F175D3DCCD1}">
              <a14:hiddenFill xmlns:a14="http://schemas.microsoft.com/office/drawing/2010/main">
                <a:solidFill>
                  <a:srgbClr val="FFFFFF"/>
                </a:solidFill>
              </a14:hiddenFill>
            </a:ext>
          </a:extLst>
        </p:spPr>
      </p:pic>
      <p:sp>
        <p:nvSpPr>
          <p:cNvPr id="5" name="Text Box 4">
            <a:extLst>
              <a:ext uri="{FF2B5EF4-FFF2-40B4-BE49-F238E27FC236}">
                <a16:creationId xmlns:a16="http://schemas.microsoft.com/office/drawing/2014/main" id="{4D1227A8-B0EE-436D-AF2F-51E17B391675}"/>
              </a:ext>
            </a:extLst>
          </p:cNvPr>
          <p:cNvSpPr txBox="1">
            <a:spLocks noChangeArrowheads="1"/>
          </p:cNvSpPr>
          <p:nvPr/>
        </p:nvSpPr>
        <p:spPr bwMode="auto">
          <a:xfrm>
            <a:off x="82474" y="1264765"/>
            <a:ext cx="8474930" cy="2903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285750" indent="-285750" algn="just">
              <a:spcBef>
                <a:spcPts val="1600"/>
              </a:spcBef>
              <a:spcAft>
                <a:spcPts val="1600"/>
              </a:spcAft>
              <a:buClrTx/>
              <a:buFont typeface="Wingdings" panose="05000000000000000000" pitchFamily="2" charset="2"/>
              <a:buChar char="§"/>
            </a:pPr>
            <a:r>
              <a:rPr lang="en-US" dirty="0">
                <a:solidFill>
                  <a:srgbClr val="000000"/>
                </a:solidFill>
              </a:rPr>
              <a:t>We have performed sentiment analysis on the review dataset text</a:t>
            </a:r>
          </a:p>
          <a:p>
            <a:pPr marL="285750" indent="-285750" algn="just">
              <a:spcBef>
                <a:spcPts val="1600"/>
              </a:spcBef>
              <a:spcAft>
                <a:spcPts val="1600"/>
              </a:spcAft>
              <a:buClrTx/>
              <a:buFont typeface="Wingdings" panose="05000000000000000000" pitchFamily="2" charset="2"/>
              <a:buChar char="§"/>
            </a:pPr>
            <a:r>
              <a:rPr lang="en-US" dirty="0">
                <a:solidFill>
                  <a:srgbClr val="000000"/>
                </a:solidFill>
              </a:rPr>
              <a:t>People seem to be more likely to write a review for a positive experience than a negative one</a:t>
            </a:r>
          </a:p>
          <a:p>
            <a:pPr marL="285750" lvl="0" indent="-285750" algn="just">
              <a:lnSpc>
                <a:spcPct val="150000"/>
              </a:lnSpc>
              <a:buSzPts val="1600"/>
              <a:buFont typeface="Wingdings" panose="05000000000000000000" pitchFamily="2" charset="2"/>
              <a:buChar char="§"/>
            </a:pPr>
            <a:endParaRPr lang="en-US" dirty="0">
              <a:solidFill>
                <a:srgbClr val="383838"/>
              </a:solidFill>
              <a:latin typeface="+mn-lt"/>
            </a:endParaRPr>
          </a:p>
        </p:txBody>
      </p:sp>
      <p:sp>
        <p:nvSpPr>
          <p:cNvPr id="6" name="Google Shape;135;g83ddf61570_0_20">
            <a:extLst>
              <a:ext uri="{FF2B5EF4-FFF2-40B4-BE49-F238E27FC236}">
                <a16:creationId xmlns:a16="http://schemas.microsoft.com/office/drawing/2014/main" id="{582FE3CC-FA8B-44DF-B254-C008EF6319D0}"/>
              </a:ext>
            </a:extLst>
          </p:cNvPr>
          <p:cNvSpPr txBox="1">
            <a:spLocks noGrp="1"/>
          </p:cNvSpPr>
          <p:nvPr>
            <p:ph type="body" idx="1"/>
          </p:nvPr>
        </p:nvSpPr>
        <p:spPr>
          <a:xfrm>
            <a:off x="428375" y="792950"/>
            <a:ext cx="7072500" cy="5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u="sng" dirty="0">
                <a:solidFill>
                  <a:srgbClr val="000000"/>
                </a:solidFill>
                <a:latin typeface="+mn-lt"/>
              </a:rPr>
              <a:t>Review</a:t>
            </a:r>
            <a:r>
              <a:rPr lang="en-US" dirty="0">
                <a:solidFill>
                  <a:srgbClr val="000000"/>
                </a:solidFill>
              </a:rPr>
              <a:t>:</a:t>
            </a:r>
            <a:endParaRPr sz="1350" b="1" dirty="0">
              <a:solidFill>
                <a:srgbClr val="000000"/>
              </a:solidFill>
              <a:highlight>
                <a:srgbClr val="FFFFFF"/>
              </a:highlight>
              <a:latin typeface="Arial"/>
              <a:ea typeface="Arial"/>
              <a:cs typeface="Arial"/>
              <a:sym typeface="Arial"/>
            </a:endParaRPr>
          </a:p>
          <a:p>
            <a:pPr marL="0" lvl="0" indent="0" algn="l" rtl="0">
              <a:lnSpc>
                <a:spcPct val="100000"/>
              </a:lnSpc>
              <a:spcBef>
                <a:spcPts val="1000"/>
              </a:spcBef>
              <a:spcAft>
                <a:spcPts val="0"/>
              </a:spcAft>
              <a:buNone/>
            </a:pPr>
            <a:endParaRPr sz="1350" b="1" dirty="0">
              <a:solidFill>
                <a:srgbClr val="000000"/>
              </a:solidFill>
              <a:highlight>
                <a:srgbClr val="FFFFFF"/>
              </a:highlight>
              <a:latin typeface="Arial"/>
              <a:ea typeface="Arial"/>
              <a:cs typeface="Arial"/>
              <a:sym typeface="Arial"/>
            </a:endParaRPr>
          </a:p>
          <a:p>
            <a:pPr marL="0" lvl="0" indent="0" algn="l" rtl="0">
              <a:lnSpc>
                <a:spcPct val="115000"/>
              </a:lnSpc>
              <a:spcBef>
                <a:spcPts val="1600"/>
              </a:spcBef>
              <a:spcAft>
                <a:spcPts val="0"/>
              </a:spcAft>
              <a:buSzPts val="1800"/>
              <a:buNone/>
            </a:pPr>
            <a:endParaRPr dirty="0">
              <a:solidFill>
                <a:srgbClr val="000000"/>
              </a:solidFill>
            </a:endParaRPr>
          </a:p>
          <a:p>
            <a:pPr marL="0" lvl="0" indent="0" algn="l" rtl="0">
              <a:lnSpc>
                <a:spcPct val="115000"/>
              </a:lnSpc>
              <a:spcBef>
                <a:spcPts val="1600"/>
              </a:spcBef>
              <a:spcAft>
                <a:spcPts val="1600"/>
              </a:spcAft>
              <a:buSzPts val="1800"/>
              <a:buNone/>
            </a:pPr>
            <a:endParaRPr sz="1400" dirty="0">
              <a:solidFill>
                <a:srgbClr val="000000"/>
              </a:solidFill>
              <a:latin typeface="Arial" charset="0"/>
              <a:cs typeface="Arial"/>
              <a:sym typeface="Arial"/>
            </a:endParaRPr>
          </a:p>
        </p:txBody>
      </p:sp>
    </p:spTree>
    <p:extLst>
      <p:ext uri="{BB962C8B-B14F-4D97-AF65-F5344CB8AC3E}">
        <p14:creationId xmlns:p14="http://schemas.microsoft.com/office/powerpoint/2010/main" val="1099626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A6D9C-8555-463C-83BB-3F641C70210E}"/>
              </a:ext>
            </a:extLst>
          </p:cNvPr>
          <p:cNvSpPr>
            <a:spLocks noGrp="1"/>
          </p:cNvSpPr>
          <p:nvPr>
            <p:ph type="title"/>
          </p:nvPr>
        </p:nvSpPr>
        <p:spPr>
          <a:xfrm>
            <a:off x="82474" y="98238"/>
            <a:ext cx="5145133" cy="572700"/>
          </a:xfrm>
        </p:spPr>
        <p:txBody>
          <a:bodyPr/>
          <a:lstStyle/>
          <a:p>
            <a:r>
              <a:rPr lang="en-US" dirty="0">
                <a:solidFill>
                  <a:srgbClr val="000000"/>
                </a:solidFill>
              </a:rPr>
              <a:t>Exploratory Data Analysis</a:t>
            </a:r>
            <a:endParaRPr lang="en-US" dirty="0"/>
          </a:p>
        </p:txBody>
      </p:sp>
      <p:pic>
        <p:nvPicPr>
          <p:cNvPr id="9" name="image4.jpeg">
            <a:extLst>
              <a:ext uri="{FF2B5EF4-FFF2-40B4-BE49-F238E27FC236}">
                <a16:creationId xmlns:a16="http://schemas.microsoft.com/office/drawing/2014/main" id="{8542CCFA-D543-485B-93C0-1D172B2E3852}"/>
              </a:ext>
            </a:extLst>
          </p:cNvPr>
          <p:cNvPicPr/>
          <p:nvPr/>
        </p:nvPicPr>
        <p:blipFill>
          <a:blip r:embed="rId3" cstate="print"/>
          <a:stretch>
            <a:fillRect/>
          </a:stretch>
        </p:blipFill>
        <p:spPr>
          <a:xfrm>
            <a:off x="4798295" y="2218013"/>
            <a:ext cx="3396800" cy="2705337"/>
          </a:xfrm>
          <a:prstGeom prst="rect">
            <a:avLst/>
          </a:prstGeom>
          <a:ln>
            <a:solidFill>
              <a:schemeClr val="bg1">
                <a:lumMod val="50000"/>
              </a:schemeClr>
            </a:solidFill>
          </a:ln>
        </p:spPr>
      </p:pic>
      <p:pic>
        <p:nvPicPr>
          <p:cNvPr id="10" name="image5.jpeg">
            <a:extLst>
              <a:ext uri="{FF2B5EF4-FFF2-40B4-BE49-F238E27FC236}">
                <a16:creationId xmlns:a16="http://schemas.microsoft.com/office/drawing/2014/main" id="{4252C087-F0BB-4465-A0AC-1FD25112D780}"/>
              </a:ext>
            </a:extLst>
          </p:cNvPr>
          <p:cNvPicPr/>
          <p:nvPr/>
        </p:nvPicPr>
        <p:blipFill>
          <a:blip r:embed="rId4" cstate="print"/>
          <a:stretch>
            <a:fillRect/>
          </a:stretch>
        </p:blipFill>
        <p:spPr>
          <a:xfrm>
            <a:off x="286260" y="2218013"/>
            <a:ext cx="3699144" cy="2705337"/>
          </a:xfrm>
          <a:prstGeom prst="rect">
            <a:avLst/>
          </a:prstGeom>
        </p:spPr>
      </p:pic>
      <p:sp>
        <p:nvSpPr>
          <p:cNvPr id="13" name="Text Box 4">
            <a:extLst>
              <a:ext uri="{FF2B5EF4-FFF2-40B4-BE49-F238E27FC236}">
                <a16:creationId xmlns:a16="http://schemas.microsoft.com/office/drawing/2014/main" id="{6CBF85D6-880C-4A40-A3A5-DBAA5A2EA932}"/>
              </a:ext>
            </a:extLst>
          </p:cNvPr>
          <p:cNvSpPr txBox="1">
            <a:spLocks noChangeArrowheads="1"/>
          </p:cNvSpPr>
          <p:nvPr/>
        </p:nvSpPr>
        <p:spPr bwMode="auto">
          <a:xfrm>
            <a:off x="117595" y="1325150"/>
            <a:ext cx="7735617" cy="2903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285750" indent="-285750">
              <a:spcBef>
                <a:spcPts val="1600"/>
              </a:spcBef>
              <a:spcAft>
                <a:spcPts val="1600"/>
              </a:spcAft>
              <a:buClrTx/>
              <a:buFont typeface="Wingdings" panose="05000000000000000000" pitchFamily="2" charset="2"/>
              <a:buChar char="§"/>
            </a:pPr>
            <a:r>
              <a:rPr lang="en-US" dirty="0">
                <a:solidFill>
                  <a:srgbClr val="000000"/>
                </a:solidFill>
              </a:rPr>
              <a:t>The yelp reviews dataset consists of ratings provided by the user out of 5 stars.</a:t>
            </a:r>
          </a:p>
          <a:p>
            <a:pPr marL="285750" indent="-285750">
              <a:spcBef>
                <a:spcPts val="1600"/>
              </a:spcBef>
              <a:spcAft>
                <a:spcPts val="1600"/>
              </a:spcAft>
              <a:buClrTx/>
              <a:buFont typeface="Wingdings" panose="05000000000000000000" pitchFamily="2" charset="2"/>
              <a:buChar char="§"/>
            </a:pPr>
            <a:r>
              <a:rPr lang="en-US" dirty="0">
                <a:solidFill>
                  <a:srgbClr val="000000"/>
                </a:solidFill>
              </a:rPr>
              <a:t>Most of the users have given more positive ratings to the restaurants.</a:t>
            </a:r>
          </a:p>
          <a:p>
            <a:pPr marL="285750" indent="-285750">
              <a:spcBef>
                <a:spcPts val="1600"/>
              </a:spcBef>
              <a:spcAft>
                <a:spcPts val="1600"/>
              </a:spcAft>
              <a:buClrTx/>
              <a:buFont typeface="Wingdings" panose="05000000000000000000" pitchFamily="2" charset="2"/>
              <a:buChar char="§"/>
            </a:pPr>
            <a:endParaRPr lang="en-US" dirty="0">
              <a:solidFill>
                <a:srgbClr val="000000"/>
              </a:solidFill>
            </a:endParaRPr>
          </a:p>
          <a:p>
            <a:pPr marL="285750" lvl="0" indent="-285750" algn="just">
              <a:lnSpc>
                <a:spcPct val="150000"/>
              </a:lnSpc>
              <a:buSzPts val="1600"/>
              <a:buFont typeface="Wingdings" panose="05000000000000000000" pitchFamily="2" charset="2"/>
              <a:buChar char="§"/>
            </a:pPr>
            <a:endParaRPr lang="en-US" dirty="0">
              <a:solidFill>
                <a:srgbClr val="383838"/>
              </a:solidFill>
              <a:latin typeface="+mn-lt"/>
            </a:endParaRPr>
          </a:p>
        </p:txBody>
      </p:sp>
      <p:sp>
        <p:nvSpPr>
          <p:cNvPr id="7" name="Google Shape;135;g83ddf61570_0_20">
            <a:extLst>
              <a:ext uri="{FF2B5EF4-FFF2-40B4-BE49-F238E27FC236}">
                <a16:creationId xmlns:a16="http://schemas.microsoft.com/office/drawing/2014/main" id="{86DAD1D4-5BD1-4421-98D0-671BDDC40E71}"/>
              </a:ext>
            </a:extLst>
          </p:cNvPr>
          <p:cNvSpPr txBox="1">
            <a:spLocks noGrp="1"/>
          </p:cNvSpPr>
          <p:nvPr>
            <p:ph type="body" idx="1"/>
          </p:nvPr>
        </p:nvSpPr>
        <p:spPr>
          <a:xfrm>
            <a:off x="428375" y="792950"/>
            <a:ext cx="7072500" cy="5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u="sng" dirty="0">
                <a:solidFill>
                  <a:srgbClr val="000000"/>
                </a:solidFill>
                <a:latin typeface="+mn-lt"/>
              </a:rPr>
              <a:t>Review</a:t>
            </a:r>
            <a:r>
              <a:rPr lang="en-US" dirty="0">
                <a:solidFill>
                  <a:srgbClr val="000000"/>
                </a:solidFill>
              </a:rPr>
              <a:t>:</a:t>
            </a:r>
            <a:endParaRPr sz="1350" b="1" dirty="0">
              <a:solidFill>
                <a:srgbClr val="000000"/>
              </a:solidFill>
              <a:highlight>
                <a:srgbClr val="FFFFFF"/>
              </a:highlight>
              <a:latin typeface="Arial"/>
              <a:ea typeface="Arial"/>
              <a:cs typeface="Arial"/>
              <a:sym typeface="Arial"/>
            </a:endParaRPr>
          </a:p>
          <a:p>
            <a:pPr marL="0" lvl="0" indent="0" algn="l" rtl="0">
              <a:lnSpc>
                <a:spcPct val="100000"/>
              </a:lnSpc>
              <a:spcBef>
                <a:spcPts val="1000"/>
              </a:spcBef>
              <a:spcAft>
                <a:spcPts val="0"/>
              </a:spcAft>
              <a:buNone/>
            </a:pPr>
            <a:endParaRPr sz="1350" b="1" dirty="0">
              <a:solidFill>
                <a:srgbClr val="000000"/>
              </a:solidFill>
              <a:highlight>
                <a:srgbClr val="FFFFFF"/>
              </a:highlight>
              <a:latin typeface="Arial"/>
              <a:ea typeface="Arial"/>
              <a:cs typeface="Arial"/>
              <a:sym typeface="Arial"/>
            </a:endParaRPr>
          </a:p>
          <a:p>
            <a:pPr marL="0" lvl="0" indent="0" algn="l" rtl="0">
              <a:lnSpc>
                <a:spcPct val="115000"/>
              </a:lnSpc>
              <a:spcBef>
                <a:spcPts val="1600"/>
              </a:spcBef>
              <a:spcAft>
                <a:spcPts val="0"/>
              </a:spcAft>
              <a:buSzPts val="1800"/>
              <a:buNone/>
            </a:pPr>
            <a:endParaRPr dirty="0">
              <a:solidFill>
                <a:srgbClr val="000000"/>
              </a:solidFill>
            </a:endParaRPr>
          </a:p>
          <a:p>
            <a:pPr marL="0" lvl="0" indent="0" algn="l" rtl="0">
              <a:lnSpc>
                <a:spcPct val="115000"/>
              </a:lnSpc>
              <a:spcBef>
                <a:spcPts val="1600"/>
              </a:spcBef>
              <a:spcAft>
                <a:spcPts val="1600"/>
              </a:spcAft>
              <a:buSzPts val="1800"/>
              <a:buNone/>
            </a:pPr>
            <a:endParaRPr dirty="0">
              <a:solidFill>
                <a:srgbClr val="000000"/>
              </a:solidFill>
            </a:endParaRPr>
          </a:p>
        </p:txBody>
      </p:sp>
    </p:spTree>
    <p:extLst>
      <p:ext uri="{BB962C8B-B14F-4D97-AF65-F5344CB8AC3E}">
        <p14:creationId xmlns:p14="http://schemas.microsoft.com/office/powerpoint/2010/main" val="34051365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83d7f3170d_0_5"/>
          <p:cNvSpPr txBox="1">
            <a:spLocks noGrp="1"/>
          </p:cNvSpPr>
          <p:nvPr>
            <p:ph type="title"/>
          </p:nvPr>
        </p:nvSpPr>
        <p:spPr>
          <a:xfrm>
            <a:off x="0" y="0"/>
            <a:ext cx="4067100" cy="684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solidFill>
                  <a:srgbClr val="000000"/>
                </a:solidFill>
              </a:rPr>
              <a:t>Data Cleaning</a:t>
            </a:r>
            <a:endParaRPr>
              <a:solidFill>
                <a:srgbClr val="000000"/>
              </a:solidFill>
            </a:endParaRPr>
          </a:p>
        </p:txBody>
      </p:sp>
      <p:sp>
        <p:nvSpPr>
          <p:cNvPr id="114" name="Google Shape;114;g83d7f3170d_0_5"/>
          <p:cNvSpPr txBox="1">
            <a:spLocks noGrp="1"/>
          </p:cNvSpPr>
          <p:nvPr>
            <p:ph type="body" idx="1"/>
          </p:nvPr>
        </p:nvSpPr>
        <p:spPr>
          <a:xfrm>
            <a:off x="195024" y="1264619"/>
            <a:ext cx="8819579" cy="843091"/>
          </a:xfrm>
          <a:prstGeom prst="rect">
            <a:avLst/>
          </a:prstGeom>
          <a:noFill/>
          <a:ln>
            <a:noFill/>
          </a:ln>
        </p:spPr>
        <p:txBody>
          <a:bodyPr spcFirstLastPara="1" wrap="square" lIns="91425" tIns="91425" rIns="91425" bIns="91425" anchor="t" anchorCtr="0">
            <a:noAutofit/>
          </a:bodyPr>
          <a:lstStyle/>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It was found that there are no duplicate entries, as there are no recurring business ids</a:t>
            </a:r>
          </a:p>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Spelling correction for the city variable</a:t>
            </a:r>
          </a:p>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Standardize the date format of hours variable</a:t>
            </a:r>
          </a:p>
          <a:p>
            <a:pPr marL="0" indent="0">
              <a:buClr>
                <a:srgbClr val="000000"/>
              </a:buClr>
              <a:buNone/>
            </a:pPr>
            <a:endParaRPr lang="en-US" sz="1400" dirty="0">
              <a:solidFill>
                <a:srgbClr val="000000"/>
              </a:solidFill>
              <a:latin typeface="Arial"/>
              <a:cs typeface="Arial"/>
              <a:sym typeface="Arial"/>
            </a:endParaRPr>
          </a:p>
          <a:p>
            <a:pPr marL="285750" lvl="0" indent="-285750" algn="l" rtl="0">
              <a:lnSpc>
                <a:spcPct val="115000"/>
              </a:lnSpc>
              <a:spcBef>
                <a:spcPts val="1600"/>
              </a:spcBef>
              <a:spcAft>
                <a:spcPts val="0"/>
              </a:spcAft>
              <a:buSzPts val="1800"/>
              <a:buFont typeface="Wingdings" panose="05000000000000000000" pitchFamily="2" charset="2"/>
              <a:buChar char="§"/>
            </a:pPr>
            <a:endParaRPr lang="en-US" dirty="0">
              <a:solidFill>
                <a:srgbClr val="000000"/>
              </a:solidFill>
            </a:endParaRPr>
          </a:p>
          <a:p>
            <a:pPr marL="0" lvl="0" indent="0" algn="l" rtl="0">
              <a:lnSpc>
                <a:spcPct val="115000"/>
              </a:lnSpc>
              <a:spcBef>
                <a:spcPts val="1600"/>
              </a:spcBef>
              <a:spcAft>
                <a:spcPts val="0"/>
              </a:spcAft>
              <a:buSzPts val="1800"/>
              <a:buNone/>
            </a:pPr>
            <a:endParaRPr lang="en-US" dirty="0">
              <a:solidFill>
                <a:srgbClr val="000000"/>
              </a:solidFill>
            </a:endParaRPr>
          </a:p>
        </p:txBody>
      </p:sp>
      <p:sp>
        <p:nvSpPr>
          <p:cNvPr id="4" name="Google Shape;135;g83ddf61570_0_20">
            <a:extLst>
              <a:ext uri="{FF2B5EF4-FFF2-40B4-BE49-F238E27FC236}">
                <a16:creationId xmlns:a16="http://schemas.microsoft.com/office/drawing/2014/main" id="{7E40B264-D170-4790-9C40-8F2703BF75D2}"/>
              </a:ext>
            </a:extLst>
          </p:cNvPr>
          <p:cNvSpPr txBox="1">
            <a:spLocks/>
          </p:cNvSpPr>
          <p:nvPr/>
        </p:nvSpPr>
        <p:spPr>
          <a:xfrm>
            <a:off x="428375" y="7929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Business</a:t>
            </a:r>
            <a:r>
              <a:rPr lang="en-US" dirty="0">
                <a:solidFill>
                  <a:srgbClr val="000000"/>
                </a:solidFill>
                <a:latin typeface="+mn-lt"/>
              </a:rPr>
              <a:t>:</a:t>
            </a:r>
          </a:p>
        </p:txBody>
      </p:sp>
      <p:sp>
        <p:nvSpPr>
          <p:cNvPr id="6" name="Text Box 4">
            <a:extLst>
              <a:ext uri="{FF2B5EF4-FFF2-40B4-BE49-F238E27FC236}">
                <a16:creationId xmlns:a16="http://schemas.microsoft.com/office/drawing/2014/main" id="{0B7DD93B-158F-4190-BF5E-3F5C26978248}"/>
              </a:ext>
            </a:extLst>
          </p:cNvPr>
          <p:cNvSpPr txBox="1">
            <a:spLocks noChangeArrowheads="1"/>
          </p:cNvSpPr>
          <p:nvPr/>
        </p:nvSpPr>
        <p:spPr bwMode="auto">
          <a:xfrm>
            <a:off x="288910" y="3035790"/>
            <a:ext cx="4283090" cy="9647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285750" lvl="0" indent="-285750">
              <a:lnSpc>
                <a:spcPct val="115000"/>
              </a:lnSpc>
              <a:buSzPts val="1800"/>
              <a:buFont typeface="Wingdings" panose="05000000000000000000" pitchFamily="2" charset="2"/>
              <a:buChar char="§"/>
            </a:pPr>
            <a:r>
              <a:rPr lang="en-US" dirty="0">
                <a:solidFill>
                  <a:srgbClr val="000000"/>
                </a:solidFill>
                <a:latin typeface="+mn-lt"/>
                <a:sym typeface="Average"/>
              </a:rPr>
              <a:t>Compute tenure for each user using start year of the user	</a:t>
            </a:r>
          </a:p>
        </p:txBody>
      </p:sp>
      <p:sp>
        <p:nvSpPr>
          <p:cNvPr id="7" name="Google Shape;135;g83ddf61570_0_20">
            <a:extLst>
              <a:ext uri="{FF2B5EF4-FFF2-40B4-BE49-F238E27FC236}">
                <a16:creationId xmlns:a16="http://schemas.microsoft.com/office/drawing/2014/main" id="{5C8A93BD-1FFB-4E96-ADB4-2AF3334C69EB}"/>
              </a:ext>
            </a:extLst>
          </p:cNvPr>
          <p:cNvSpPr txBox="1">
            <a:spLocks/>
          </p:cNvSpPr>
          <p:nvPr/>
        </p:nvSpPr>
        <p:spPr>
          <a:xfrm>
            <a:off x="428375" y="25717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Users</a:t>
            </a:r>
            <a:r>
              <a:rPr lang="en-US" dirty="0">
                <a:solidFill>
                  <a:srgbClr val="000000"/>
                </a:solidFill>
              </a:rPr>
              <a:t>:</a:t>
            </a:r>
          </a:p>
          <a:p>
            <a:pPr marL="0" indent="0">
              <a:spcBef>
                <a:spcPts val="1600"/>
              </a:spcBef>
              <a:spcAft>
                <a:spcPts val="1600"/>
              </a:spcAft>
              <a:buFont typeface="Average"/>
              <a:buNone/>
            </a:pPr>
            <a:endParaRPr lang="en-US" dirty="0">
              <a:solidFill>
                <a:srgbClr val="000000"/>
              </a:solidFill>
            </a:endParaRPr>
          </a:p>
        </p:txBody>
      </p:sp>
      <p:pic>
        <p:nvPicPr>
          <p:cNvPr id="8" name="Google Shape;121;g83ddf61570_0_15">
            <a:extLst>
              <a:ext uri="{FF2B5EF4-FFF2-40B4-BE49-F238E27FC236}">
                <a16:creationId xmlns:a16="http://schemas.microsoft.com/office/drawing/2014/main" id="{E0D89240-D281-4D61-BCDC-3F9E9C195A5E}"/>
              </a:ext>
            </a:extLst>
          </p:cNvPr>
          <p:cNvPicPr preferRelativeResize="0"/>
          <p:nvPr/>
        </p:nvPicPr>
        <p:blipFill rotWithShape="1">
          <a:blip r:embed="rId3">
            <a:alphaModFix/>
          </a:blip>
          <a:srcRect l="4576" r="5633" b="6"/>
          <a:stretch/>
        </p:blipFill>
        <p:spPr>
          <a:xfrm>
            <a:off x="5865632" y="1838921"/>
            <a:ext cx="1214438" cy="219058"/>
          </a:xfrm>
          <a:prstGeom prst="rect">
            <a:avLst/>
          </a:prstGeom>
          <a:noFill/>
          <a:ln w="9525" cap="flat" cmpd="sng">
            <a:solidFill>
              <a:schemeClr val="lt1"/>
            </a:solidFill>
            <a:prstDash val="solid"/>
            <a:round/>
            <a:headEnd type="none" w="sm" len="sm"/>
            <a:tailEnd type="none" w="sm" len="sm"/>
          </a:ln>
        </p:spPr>
      </p:pic>
      <p:pic>
        <p:nvPicPr>
          <p:cNvPr id="9" name="Google Shape;122;g83ddf61570_0_15">
            <a:extLst>
              <a:ext uri="{FF2B5EF4-FFF2-40B4-BE49-F238E27FC236}">
                <a16:creationId xmlns:a16="http://schemas.microsoft.com/office/drawing/2014/main" id="{3AE14323-D2E7-468B-83D2-EFC80C209BBE}"/>
              </a:ext>
            </a:extLst>
          </p:cNvPr>
          <p:cNvPicPr preferRelativeResize="0"/>
          <p:nvPr/>
        </p:nvPicPr>
        <p:blipFill rotWithShape="1">
          <a:blip r:embed="rId4">
            <a:alphaModFix/>
          </a:blip>
          <a:srcRect/>
          <a:stretch/>
        </p:blipFill>
        <p:spPr>
          <a:xfrm>
            <a:off x="7882176" y="1856698"/>
            <a:ext cx="1066800" cy="219075"/>
          </a:xfrm>
          <a:prstGeom prst="rect">
            <a:avLst/>
          </a:prstGeom>
          <a:noFill/>
          <a:ln w="9525" cap="flat" cmpd="sng">
            <a:solidFill>
              <a:schemeClr val="lt1"/>
            </a:solidFill>
            <a:prstDash val="solid"/>
            <a:round/>
            <a:headEnd type="none" w="sm" len="sm"/>
            <a:tailEnd type="none" w="sm" len="sm"/>
          </a:ln>
        </p:spPr>
      </p:pic>
      <p:pic>
        <p:nvPicPr>
          <p:cNvPr id="10" name="Google Shape;127;g83ddf61570_0_15">
            <a:extLst>
              <a:ext uri="{FF2B5EF4-FFF2-40B4-BE49-F238E27FC236}">
                <a16:creationId xmlns:a16="http://schemas.microsoft.com/office/drawing/2014/main" id="{B955E413-3575-4E2B-B5DF-7DFDC34FDDFE}"/>
              </a:ext>
            </a:extLst>
          </p:cNvPr>
          <p:cNvPicPr preferRelativeResize="0"/>
          <p:nvPr/>
        </p:nvPicPr>
        <p:blipFill>
          <a:blip r:embed="rId5">
            <a:alphaModFix/>
          </a:blip>
          <a:stretch>
            <a:fillRect/>
          </a:stretch>
        </p:blipFill>
        <p:spPr>
          <a:xfrm>
            <a:off x="5104978" y="2495874"/>
            <a:ext cx="1017476" cy="2286000"/>
          </a:xfrm>
          <a:prstGeom prst="rect">
            <a:avLst/>
          </a:prstGeom>
          <a:noFill/>
          <a:ln w="12700">
            <a:solidFill>
              <a:schemeClr val="accent1"/>
            </a:solidFill>
          </a:ln>
        </p:spPr>
      </p:pic>
      <p:pic>
        <p:nvPicPr>
          <p:cNvPr id="11" name="Google Shape;128;g83ddf61570_0_15">
            <a:extLst>
              <a:ext uri="{FF2B5EF4-FFF2-40B4-BE49-F238E27FC236}">
                <a16:creationId xmlns:a16="http://schemas.microsoft.com/office/drawing/2014/main" id="{C0024C16-F69D-4DB3-AB5F-C7AD4A0CF6A7}"/>
              </a:ext>
            </a:extLst>
          </p:cNvPr>
          <p:cNvPicPr preferRelativeResize="0"/>
          <p:nvPr/>
        </p:nvPicPr>
        <p:blipFill>
          <a:blip r:embed="rId6">
            <a:alphaModFix/>
          </a:blip>
          <a:stretch>
            <a:fillRect/>
          </a:stretch>
        </p:blipFill>
        <p:spPr>
          <a:xfrm>
            <a:off x="6751349" y="2508363"/>
            <a:ext cx="360448" cy="2261022"/>
          </a:xfrm>
          <a:prstGeom prst="rect">
            <a:avLst/>
          </a:prstGeom>
          <a:noFill/>
          <a:ln w="12700">
            <a:solidFill>
              <a:schemeClr val="bg1"/>
            </a:solidFill>
          </a:ln>
        </p:spPr>
      </p:pic>
      <p:cxnSp>
        <p:nvCxnSpPr>
          <p:cNvPr id="12" name="Google Shape;129;g83ddf61570_0_15">
            <a:extLst>
              <a:ext uri="{FF2B5EF4-FFF2-40B4-BE49-F238E27FC236}">
                <a16:creationId xmlns:a16="http://schemas.microsoft.com/office/drawing/2014/main" id="{CF959713-4B72-4F4E-83A4-D806BF290053}"/>
              </a:ext>
            </a:extLst>
          </p:cNvPr>
          <p:cNvCxnSpPr/>
          <p:nvPr/>
        </p:nvCxnSpPr>
        <p:spPr>
          <a:xfrm>
            <a:off x="6239129" y="3556569"/>
            <a:ext cx="307200" cy="0"/>
          </a:xfrm>
          <a:prstGeom prst="straightConnector1">
            <a:avLst/>
          </a:prstGeom>
          <a:noFill/>
          <a:ln w="9525" cap="flat" cmpd="sng">
            <a:solidFill>
              <a:srgbClr val="5E5E5E"/>
            </a:solidFill>
            <a:prstDash val="solid"/>
            <a:round/>
            <a:headEnd type="triangle" w="med" len="med"/>
            <a:tailEnd type="triangle" w="med" len="med"/>
          </a:ln>
        </p:spPr>
      </p:cxnSp>
      <p:cxnSp>
        <p:nvCxnSpPr>
          <p:cNvPr id="13" name="Google Shape;129;g83ddf61570_0_15">
            <a:extLst>
              <a:ext uri="{FF2B5EF4-FFF2-40B4-BE49-F238E27FC236}">
                <a16:creationId xmlns:a16="http://schemas.microsoft.com/office/drawing/2014/main" id="{87656969-9D1D-4432-B6B0-CA99E2A59796}"/>
              </a:ext>
            </a:extLst>
          </p:cNvPr>
          <p:cNvCxnSpPr/>
          <p:nvPr/>
        </p:nvCxnSpPr>
        <p:spPr>
          <a:xfrm>
            <a:off x="7347275" y="1966235"/>
            <a:ext cx="307200" cy="0"/>
          </a:xfrm>
          <a:prstGeom prst="straightConnector1">
            <a:avLst/>
          </a:prstGeom>
          <a:noFill/>
          <a:ln w="9525" cap="flat" cmpd="sng">
            <a:solidFill>
              <a:srgbClr val="5E5E5E"/>
            </a:solidFill>
            <a:prstDash val="solid"/>
            <a:round/>
            <a:headEnd type="triangl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g83ddf61570_0_15"/>
          <p:cNvSpPr txBox="1">
            <a:spLocks noGrp="1"/>
          </p:cNvSpPr>
          <p:nvPr>
            <p:ph type="title"/>
          </p:nvPr>
        </p:nvSpPr>
        <p:spPr>
          <a:xfrm>
            <a:off x="0" y="0"/>
            <a:ext cx="4572000" cy="705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solidFill>
                  <a:srgbClr val="000000"/>
                </a:solidFill>
              </a:rPr>
              <a:t>Data Cleaning </a:t>
            </a:r>
            <a:endParaRPr>
              <a:solidFill>
                <a:srgbClr val="000000"/>
              </a:solidFill>
            </a:endParaRPr>
          </a:p>
        </p:txBody>
      </p:sp>
      <p:sp>
        <p:nvSpPr>
          <p:cNvPr id="120" name="Google Shape;120;g83ddf61570_0_15"/>
          <p:cNvSpPr txBox="1">
            <a:spLocks noGrp="1"/>
          </p:cNvSpPr>
          <p:nvPr>
            <p:ph type="body" idx="1"/>
          </p:nvPr>
        </p:nvSpPr>
        <p:spPr>
          <a:xfrm>
            <a:off x="82475" y="705222"/>
            <a:ext cx="8520600" cy="4259684"/>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1800"/>
              <a:buNone/>
            </a:pPr>
            <a:endParaRPr dirty="0">
              <a:solidFill>
                <a:schemeClr val="lt1"/>
              </a:solidFill>
            </a:endParaRPr>
          </a:p>
          <a:p>
            <a:pPr marL="285750" lvl="0" indent="-171450" algn="l" rtl="0">
              <a:lnSpc>
                <a:spcPct val="150000"/>
              </a:lnSpc>
              <a:spcBef>
                <a:spcPts val="0"/>
              </a:spcBef>
              <a:spcAft>
                <a:spcPts val="0"/>
              </a:spcAft>
              <a:buSzPts val="1800"/>
              <a:buFont typeface="Noto Sans Symbols"/>
              <a:buNone/>
            </a:pPr>
            <a:endParaRPr dirty="0">
              <a:solidFill>
                <a:schemeClr val="lt1"/>
              </a:solidFill>
            </a:endParaRPr>
          </a:p>
        </p:txBody>
      </p:sp>
      <p:sp>
        <p:nvSpPr>
          <p:cNvPr id="126" name="Google Shape;126;g83ddf61570_0_15"/>
          <p:cNvSpPr txBox="1"/>
          <p:nvPr/>
        </p:nvSpPr>
        <p:spPr>
          <a:xfrm>
            <a:off x="165894" y="2941047"/>
            <a:ext cx="5062800" cy="985500"/>
          </a:xfrm>
          <a:prstGeom prst="rect">
            <a:avLst/>
          </a:prstGeom>
          <a:noFill/>
          <a:ln>
            <a:noFill/>
          </a:ln>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Clr>
                <a:schemeClr val="accent3"/>
              </a:buClr>
              <a:buSzPts val="1800"/>
              <a:buFont typeface="Noto Sans Symbols"/>
              <a:buChar char="▪"/>
            </a:pPr>
            <a:endParaRPr sz="1800" dirty="0">
              <a:solidFill>
                <a:schemeClr val="lt1"/>
              </a:solidFill>
              <a:latin typeface="Average"/>
              <a:ea typeface="Average"/>
              <a:cs typeface="Average"/>
              <a:sym typeface="Average"/>
            </a:endParaRPr>
          </a:p>
        </p:txBody>
      </p:sp>
      <p:sp>
        <p:nvSpPr>
          <p:cNvPr id="15" name="Google Shape;135;g83ddf61570_0_20">
            <a:extLst>
              <a:ext uri="{FF2B5EF4-FFF2-40B4-BE49-F238E27FC236}">
                <a16:creationId xmlns:a16="http://schemas.microsoft.com/office/drawing/2014/main" id="{D1153F9D-6661-4FF3-A7DB-2B01878B8508}"/>
              </a:ext>
            </a:extLst>
          </p:cNvPr>
          <p:cNvSpPr txBox="1">
            <a:spLocks/>
          </p:cNvSpPr>
          <p:nvPr/>
        </p:nvSpPr>
        <p:spPr>
          <a:xfrm>
            <a:off x="428375" y="7929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Reviews</a:t>
            </a:r>
            <a:r>
              <a:rPr lang="en-US" dirty="0">
                <a:solidFill>
                  <a:srgbClr val="000000"/>
                </a:solidFill>
              </a:rPr>
              <a:t>:</a:t>
            </a:r>
          </a:p>
          <a:p>
            <a:pPr marL="0" indent="0">
              <a:spcBef>
                <a:spcPts val="1600"/>
              </a:spcBef>
              <a:spcAft>
                <a:spcPts val="1600"/>
              </a:spcAft>
              <a:buFont typeface="Average"/>
              <a:buNone/>
            </a:pPr>
            <a:endParaRPr lang="en-US" dirty="0">
              <a:solidFill>
                <a:srgbClr val="000000"/>
              </a:solidFill>
            </a:endParaRPr>
          </a:p>
        </p:txBody>
      </p:sp>
      <p:sp>
        <p:nvSpPr>
          <p:cNvPr id="16" name="Google Shape;114;g83d7f3170d_0_5">
            <a:extLst>
              <a:ext uri="{FF2B5EF4-FFF2-40B4-BE49-F238E27FC236}">
                <a16:creationId xmlns:a16="http://schemas.microsoft.com/office/drawing/2014/main" id="{EF17390D-C22C-43CC-9DD7-069D480F10A3}"/>
              </a:ext>
            </a:extLst>
          </p:cNvPr>
          <p:cNvSpPr txBox="1">
            <a:spLocks/>
          </p:cNvSpPr>
          <p:nvPr/>
        </p:nvSpPr>
        <p:spPr>
          <a:xfrm>
            <a:off x="195024" y="1264619"/>
            <a:ext cx="8819579" cy="341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We cross checked the ‘</a:t>
            </a:r>
            <a:r>
              <a:rPr lang="en-US" sz="1400" b="1" dirty="0" err="1">
                <a:solidFill>
                  <a:srgbClr val="000000"/>
                </a:solidFill>
                <a:latin typeface="Arial"/>
                <a:cs typeface="Arial"/>
                <a:sym typeface="Arial"/>
              </a:rPr>
              <a:t>review_count</a:t>
            </a:r>
            <a:r>
              <a:rPr lang="en-US" sz="1400" b="1" dirty="0">
                <a:solidFill>
                  <a:srgbClr val="000000"/>
                </a:solidFill>
                <a:latin typeface="Arial"/>
                <a:cs typeface="Arial"/>
                <a:sym typeface="Arial"/>
              </a:rPr>
              <a:t>’ </a:t>
            </a:r>
            <a:r>
              <a:rPr lang="en-US" sz="1400" dirty="0">
                <a:solidFill>
                  <a:srgbClr val="000000"/>
                </a:solidFill>
                <a:latin typeface="Arial"/>
                <a:cs typeface="Arial"/>
                <a:sym typeface="Arial"/>
              </a:rPr>
              <a:t>variable in the user dataset by aggregating the number of reviews given by each user from the review dataset</a:t>
            </a:r>
          </a:p>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We found that 22,836 users have more count of reviews of the aggregated review counts than the given review count.</a:t>
            </a:r>
          </a:p>
          <a:p>
            <a:pPr marL="285750" indent="-285750">
              <a:buClr>
                <a:srgbClr val="000000"/>
              </a:buClr>
              <a:buFont typeface="Wingdings" panose="05000000000000000000" pitchFamily="2" charset="2"/>
              <a:buChar char="§"/>
            </a:pPr>
            <a:r>
              <a:rPr lang="en-US" sz="1400" dirty="0">
                <a:solidFill>
                  <a:srgbClr val="000000"/>
                </a:solidFill>
                <a:latin typeface="Arial"/>
                <a:cs typeface="Arial"/>
                <a:sym typeface="Arial"/>
              </a:rPr>
              <a:t>In review dataset, we found that there were cases where a unique user would rate one restaurant several times throughout his/her history. For such case, we only kept the most recent review since it reflected the user’s latest preference.</a:t>
            </a:r>
          </a:p>
          <a:p>
            <a:pPr marL="0" indent="0">
              <a:buClr>
                <a:srgbClr val="000000"/>
              </a:buClr>
              <a:buFont typeface="Average"/>
              <a:buNone/>
            </a:pPr>
            <a:endParaRPr lang="en-US" sz="1400" dirty="0">
              <a:solidFill>
                <a:srgbClr val="000000"/>
              </a:solidFill>
              <a:latin typeface="Arial"/>
              <a:cs typeface="Arial"/>
              <a:sym typeface="Arial"/>
            </a:endParaRPr>
          </a:p>
          <a:p>
            <a:pPr marL="285750" indent="-285750">
              <a:spcBef>
                <a:spcPts val="1600"/>
              </a:spcBef>
              <a:buFont typeface="Wingdings" panose="05000000000000000000" pitchFamily="2" charset="2"/>
              <a:buChar char="§"/>
            </a:pPr>
            <a:endParaRPr lang="en-US" dirty="0">
              <a:solidFill>
                <a:srgbClr val="000000"/>
              </a:solidFill>
            </a:endParaRPr>
          </a:p>
          <a:p>
            <a:pPr marL="285750" indent="-285750">
              <a:spcBef>
                <a:spcPts val="1600"/>
              </a:spcBef>
              <a:buFont typeface="Wingdings" panose="05000000000000000000" pitchFamily="2" charset="2"/>
              <a:buChar char="§"/>
            </a:pPr>
            <a:endParaRPr lang="en-US" dirty="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83d7f3170d_0_0"/>
          <p:cNvSpPr txBox="1">
            <a:spLocks noGrp="1"/>
          </p:cNvSpPr>
          <p:nvPr>
            <p:ph type="title"/>
          </p:nvPr>
        </p:nvSpPr>
        <p:spPr>
          <a:xfrm>
            <a:off x="0" y="0"/>
            <a:ext cx="3909600" cy="64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Data Preparation</a:t>
            </a:r>
            <a:endParaRPr dirty="0">
              <a:solidFill>
                <a:srgbClr val="000000"/>
              </a:solidFill>
            </a:endParaRPr>
          </a:p>
        </p:txBody>
      </p:sp>
      <p:sp>
        <p:nvSpPr>
          <p:cNvPr id="4" name="Text Box 4">
            <a:extLst>
              <a:ext uri="{FF2B5EF4-FFF2-40B4-BE49-F238E27FC236}">
                <a16:creationId xmlns:a16="http://schemas.microsoft.com/office/drawing/2014/main" id="{85E66F16-B3E1-48E2-A19A-00B4E29CF1F3}"/>
              </a:ext>
            </a:extLst>
          </p:cNvPr>
          <p:cNvSpPr txBox="1">
            <a:spLocks noChangeArrowheads="1"/>
          </p:cNvSpPr>
          <p:nvPr/>
        </p:nvSpPr>
        <p:spPr bwMode="auto">
          <a:xfrm>
            <a:off x="189781" y="777264"/>
            <a:ext cx="6193765" cy="3241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0" lvl="0" indent="0">
              <a:lnSpc>
                <a:spcPct val="115000"/>
              </a:lnSpc>
              <a:buSzPts val="1800"/>
            </a:pPr>
            <a:r>
              <a:rPr lang="en-US" sz="1800" u="sng" dirty="0">
                <a:solidFill>
                  <a:srgbClr val="000000"/>
                </a:solidFill>
                <a:latin typeface="Arial"/>
              </a:rPr>
              <a:t>Business</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Businesses with open = 1 tag were only considered</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Considered only Illinois-based restaurants in our dataset</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Attributes’ column in the dataset was extrapolated to create new features</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Out of 436 tags we decided to keep top 60 tags with highest popularities </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We have incorporated the median income for each zip code from the secondary dataset </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Features considered for the recommender system :-</a:t>
            </a:r>
          </a:p>
          <a:p>
            <a:pPr marL="628650" lvl="0" indent="-285750">
              <a:lnSpc>
                <a:spcPct val="115000"/>
              </a:lnSpc>
              <a:buSzPts val="1800"/>
              <a:buFont typeface="Arial" panose="020B0604020202020204" pitchFamily="34" charset="0"/>
              <a:buChar char="•"/>
            </a:pPr>
            <a:r>
              <a:rPr lang="en-US" dirty="0">
                <a:solidFill>
                  <a:srgbClr val="000000"/>
                </a:solidFill>
                <a:latin typeface="Arial"/>
              </a:rPr>
              <a:t>Number of stars</a:t>
            </a:r>
          </a:p>
          <a:p>
            <a:pPr marL="628650" lvl="0" indent="-285750">
              <a:lnSpc>
                <a:spcPct val="115000"/>
              </a:lnSpc>
              <a:buSzPts val="1800"/>
              <a:buFont typeface="Arial" panose="020B0604020202020204" pitchFamily="34" charset="0"/>
              <a:buChar char="•"/>
            </a:pPr>
            <a:r>
              <a:rPr lang="en-US" dirty="0">
                <a:solidFill>
                  <a:srgbClr val="000000"/>
                </a:solidFill>
                <a:latin typeface="Arial"/>
              </a:rPr>
              <a:t>Review counts of each restaurant</a:t>
            </a:r>
          </a:p>
          <a:p>
            <a:pPr marL="628650" lvl="0" indent="-285750">
              <a:lnSpc>
                <a:spcPct val="115000"/>
              </a:lnSpc>
              <a:buSzPts val="1800"/>
              <a:buFont typeface="Arial" panose="020B0604020202020204" pitchFamily="34" charset="0"/>
              <a:buChar char="•"/>
            </a:pPr>
            <a:r>
              <a:rPr lang="en-US" dirty="0">
                <a:solidFill>
                  <a:srgbClr val="000000"/>
                </a:solidFill>
                <a:latin typeface="Arial"/>
              </a:rPr>
              <a:t>Categories of the restaurants as item features</a:t>
            </a:r>
          </a:p>
          <a:p>
            <a:pPr marL="628650" lvl="0" indent="-285750">
              <a:lnSpc>
                <a:spcPct val="115000"/>
              </a:lnSpc>
              <a:buSzPts val="1800"/>
              <a:buFont typeface="Arial" panose="020B0604020202020204" pitchFamily="34" charset="0"/>
              <a:buChar char="•"/>
            </a:pPr>
            <a:r>
              <a:rPr lang="en-US" dirty="0">
                <a:solidFill>
                  <a:srgbClr val="000000"/>
                </a:solidFill>
                <a:latin typeface="Arial"/>
              </a:rPr>
              <a:t>Median income of the </a:t>
            </a:r>
            <a:r>
              <a:rPr lang="en-US" dirty="0" err="1">
                <a:solidFill>
                  <a:srgbClr val="000000"/>
                </a:solidFill>
                <a:latin typeface="Arial"/>
              </a:rPr>
              <a:t>zipcode</a:t>
            </a:r>
            <a:endParaRPr lang="en-US" dirty="0">
              <a:solidFill>
                <a:srgbClr val="000000"/>
              </a:solidFill>
              <a:latin typeface="Arial"/>
            </a:endParaRP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342900" lvl="0" indent="0">
              <a:lnSpc>
                <a:spcPct val="115000"/>
              </a:lnSpc>
              <a:buSzPts val="1800"/>
            </a:pPr>
            <a:r>
              <a:rPr lang="en-US" dirty="0">
                <a:solidFill>
                  <a:srgbClr val="000000"/>
                </a:solidFill>
                <a:latin typeface="Arial"/>
              </a:rPr>
              <a:t>		</a:t>
            </a:r>
          </a:p>
          <a:p>
            <a:pPr marL="0" lvl="0" indent="0">
              <a:lnSpc>
                <a:spcPct val="115000"/>
              </a:lnSpc>
              <a:buSzPts val="1800"/>
            </a:pPr>
            <a:endParaRPr lang="en-US" dirty="0">
              <a:solidFill>
                <a:srgbClr val="000000"/>
              </a:solidFill>
              <a:latin typeface="Arial"/>
            </a:endParaRPr>
          </a:p>
        </p:txBody>
      </p:sp>
      <p:pic>
        <p:nvPicPr>
          <p:cNvPr id="7" name="Picture 6">
            <a:extLst>
              <a:ext uri="{FF2B5EF4-FFF2-40B4-BE49-F238E27FC236}">
                <a16:creationId xmlns:a16="http://schemas.microsoft.com/office/drawing/2014/main" id="{8AE24471-478B-43EF-A30A-4FB9BAAECB1C}"/>
              </a:ext>
            </a:extLst>
          </p:cNvPr>
          <p:cNvPicPr/>
          <p:nvPr/>
        </p:nvPicPr>
        <p:blipFill rotWithShape="1">
          <a:blip r:embed="rId3"/>
          <a:srcRect l="40266" t="46574" r="37177" b="28864"/>
          <a:stretch/>
        </p:blipFill>
        <p:spPr bwMode="auto">
          <a:xfrm>
            <a:off x="6383546" y="777264"/>
            <a:ext cx="2570673" cy="2043574"/>
          </a:xfrm>
          <a:prstGeom prst="rect">
            <a:avLst/>
          </a:prstGeom>
          <a:ln>
            <a:solidFill>
              <a:schemeClr val="bg1"/>
            </a:solidFill>
          </a:ln>
          <a:extLst>
            <a:ext uri="{53640926-AAD7-44D8-BBD7-CCE9431645EC}">
              <a14:shadowObscured xmlns:a14="http://schemas.microsoft.com/office/drawing/2010/main"/>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83ddf61570_0_20"/>
          <p:cNvSpPr txBox="1">
            <a:spLocks noGrp="1"/>
          </p:cNvSpPr>
          <p:nvPr>
            <p:ph type="title"/>
          </p:nvPr>
        </p:nvSpPr>
        <p:spPr>
          <a:xfrm>
            <a:off x="0" y="0"/>
            <a:ext cx="6279900" cy="67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Data Preparation</a:t>
            </a:r>
            <a:endParaRPr dirty="0">
              <a:solidFill>
                <a:srgbClr val="000000"/>
              </a:solidFill>
            </a:endParaRPr>
          </a:p>
        </p:txBody>
      </p:sp>
      <p:sp>
        <p:nvSpPr>
          <p:cNvPr id="135" name="Google Shape;135;g83ddf61570_0_20"/>
          <p:cNvSpPr txBox="1">
            <a:spLocks noGrp="1"/>
          </p:cNvSpPr>
          <p:nvPr>
            <p:ph type="body" idx="1"/>
          </p:nvPr>
        </p:nvSpPr>
        <p:spPr>
          <a:xfrm>
            <a:off x="156322" y="785393"/>
            <a:ext cx="7072500" cy="5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u="sng" dirty="0">
                <a:solidFill>
                  <a:srgbClr val="000000"/>
                </a:solidFill>
                <a:latin typeface="+mn-lt"/>
              </a:rPr>
              <a:t>Business</a:t>
            </a:r>
            <a:r>
              <a:rPr lang="en-US" dirty="0">
                <a:solidFill>
                  <a:srgbClr val="000000"/>
                </a:solidFill>
              </a:rPr>
              <a:t>:                       </a:t>
            </a:r>
            <a:r>
              <a:rPr lang="en-US" sz="1350" b="1" dirty="0">
                <a:solidFill>
                  <a:srgbClr val="000000"/>
                </a:solidFill>
                <a:highlight>
                  <a:srgbClr val="FFFFFF"/>
                </a:highlight>
                <a:latin typeface="Arial"/>
                <a:ea typeface="Arial"/>
                <a:cs typeface="Arial"/>
                <a:sym typeface="Arial"/>
              </a:rPr>
              <a:t>Distribution of restaurant business in Illinois</a:t>
            </a:r>
            <a:endParaRPr sz="1350" b="1" dirty="0">
              <a:solidFill>
                <a:srgbClr val="000000"/>
              </a:solidFill>
              <a:highlight>
                <a:srgbClr val="FFFFFF"/>
              </a:highlight>
              <a:latin typeface="Arial"/>
              <a:ea typeface="Arial"/>
              <a:cs typeface="Arial"/>
              <a:sym typeface="Arial"/>
            </a:endParaRPr>
          </a:p>
          <a:p>
            <a:pPr marL="0" lvl="0" indent="0" algn="l" rtl="0">
              <a:lnSpc>
                <a:spcPct val="115000"/>
              </a:lnSpc>
              <a:spcBef>
                <a:spcPts val="0"/>
              </a:spcBef>
              <a:spcAft>
                <a:spcPts val="0"/>
              </a:spcAft>
              <a:buSzPts val="1800"/>
              <a:buNone/>
            </a:pPr>
            <a:endParaRPr sz="1350" b="1" dirty="0">
              <a:solidFill>
                <a:srgbClr val="000000"/>
              </a:solidFill>
              <a:highlight>
                <a:srgbClr val="FFFFFF"/>
              </a:highlight>
              <a:latin typeface="Arial"/>
              <a:ea typeface="Arial"/>
              <a:cs typeface="Arial"/>
              <a:sym typeface="Arial"/>
            </a:endParaRPr>
          </a:p>
          <a:p>
            <a:pPr marL="0" lvl="0" indent="0" algn="l" rtl="0">
              <a:lnSpc>
                <a:spcPct val="100000"/>
              </a:lnSpc>
              <a:spcBef>
                <a:spcPts val="1000"/>
              </a:spcBef>
              <a:spcAft>
                <a:spcPts val="0"/>
              </a:spcAft>
              <a:buNone/>
            </a:pPr>
            <a:endParaRPr sz="1350" b="1" dirty="0">
              <a:solidFill>
                <a:srgbClr val="000000"/>
              </a:solidFill>
              <a:highlight>
                <a:srgbClr val="FFFFFF"/>
              </a:highlight>
              <a:latin typeface="Arial"/>
              <a:ea typeface="Arial"/>
              <a:cs typeface="Arial"/>
              <a:sym typeface="Arial"/>
            </a:endParaRPr>
          </a:p>
          <a:p>
            <a:pPr marL="0" lvl="0" indent="0" algn="l" rtl="0">
              <a:lnSpc>
                <a:spcPct val="115000"/>
              </a:lnSpc>
              <a:spcBef>
                <a:spcPts val="1600"/>
              </a:spcBef>
              <a:spcAft>
                <a:spcPts val="0"/>
              </a:spcAft>
              <a:buSzPts val="1800"/>
              <a:buNone/>
            </a:pPr>
            <a:endParaRPr dirty="0">
              <a:solidFill>
                <a:srgbClr val="000000"/>
              </a:solidFill>
            </a:endParaRPr>
          </a:p>
          <a:p>
            <a:pPr marL="0" lvl="0" indent="0" algn="l" rtl="0">
              <a:lnSpc>
                <a:spcPct val="115000"/>
              </a:lnSpc>
              <a:spcBef>
                <a:spcPts val="1600"/>
              </a:spcBef>
              <a:spcAft>
                <a:spcPts val="1600"/>
              </a:spcAft>
              <a:buSzPts val="1800"/>
              <a:buNone/>
            </a:pPr>
            <a:endParaRPr dirty="0">
              <a:solidFill>
                <a:srgbClr val="000000"/>
              </a:solidFill>
            </a:endParaRPr>
          </a:p>
        </p:txBody>
      </p:sp>
      <p:pic>
        <p:nvPicPr>
          <p:cNvPr id="136" name="Google Shape;136;g83ddf61570_0_20"/>
          <p:cNvPicPr preferRelativeResize="0"/>
          <p:nvPr/>
        </p:nvPicPr>
        <p:blipFill>
          <a:blip r:embed="rId3">
            <a:alphaModFix/>
          </a:blip>
          <a:stretch>
            <a:fillRect/>
          </a:stretch>
        </p:blipFill>
        <p:spPr>
          <a:xfrm>
            <a:off x="587071" y="1136516"/>
            <a:ext cx="8282609" cy="3625983"/>
          </a:xfrm>
          <a:prstGeom prst="rect">
            <a:avLst/>
          </a:prstGeom>
          <a:noFill/>
          <a:ln>
            <a:noFill/>
          </a:ln>
        </p:spPr>
      </p:pic>
    </p:spTree>
    <p:extLst>
      <p:ext uri="{BB962C8B-B14F-4D97-AF65-F5344CB8AC3E}">
        <p14:creationId xmlns:p14="http://schemas.microsoft.com/office/powerpoint/2010/main" val="1170158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83f00c33ef_0_0"/>
          <p:cNvSpPr txBox="1">
            <a:spLocks noGrp="1"/>
          </p:cNvSpPr>
          <p:nvPr>
            <p:ph type="title"/>
          </p:nvPr>
        </p:nvSpPr>
        <p:spPr>
          <a:xfrm>
            <a:off x="0" y="57622"/>
            <a:ext cx="5047800" cy="655200"/>
          </a:xfrm>
          <a:prstGeom prst="rect">
            <a:avLst/>
          </a:prstGeom>
        </p:spPr>
        <p:txBody>
          <a:bodyPr spcFirstLastPara="1" wrap="square" lIns="91425" tIns="91425" rIns="91425" bIns="91425" anchor="t" anchorCtr="0">
            <a:noAutofit/>
          </a:bodyPr>
          <a:lstStyle/>
          <a:p>
            <a:pPr lvl="0">
              <a:buClr>
                <a:srgbClr val="000000"/>
              </a:buClr>
            </a:pPr>
            <a:r>
              <a:rPr lang="en-US" dirty="0">
                <a:solidFill>
                  <a:srgbClr val="000000"/>
                </a:solidFill>
              </a:rPr>
              <a:t>Data Preparation</a:t>
            </a:r>
            <a:endParaRPr dirty="0"/>
          </a:p>
        </p:txBody>
      </p:sp>
      <p:sp>
        <p:nvSpPr>
          <p:cNvPr id="142" name="Google Shape;142;g83f00c33ef_0_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143" name="Google Shape;143;g83f00c33ef_0_0"/>
          <p:cNvPicPr preferRelativeResize="0"/>
          <p:nvPr/>
        </p:nvPicPr>
        <p:blipFill>
          <a:blip r:embed="rId3">
            <a:alphaModFix/>
          </a:blip>
          <a:stretch>
            <a:fillRect/>
          </a:stretch>
        </p:blipFill>
        <p:spPr>
          <a:xfrm>
            <a:off x="83127" y="1028500"/>
            <a:ext cx="8974721" cy="4057378"/>
          </a:xfrm>
          <a:prstGeom prst="rect">
            <a:avLst/>
          </a:prstGeom>
          <a:noFill/>
          <a:ln>
            <a:noFill/>
          </a:ln>
        </p:spPr>
      </p:pic>
      <p:sp>
        <p:nvSpPr>
          <p:cNvPr id="144" name="Google Shape;144;g83f00c33ef_0_0"/>
          <p:cNvSpPr txBox="1"/>
          <p:nvPr/>
        </p:nvSpPr>
        <p:spPr>
          <a:xfrm>
            <a:off x="0" y="696088"/>
            <a:ext cx="5408762" cy="33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verage"/>
                <a:ea typeface="Average"/>
                <a:cs typeface="Average"/>
                <a:sym typeface="Average"/>
              </a:rPr>
              <a:t>TOP 10 MOST REVIEWED RESTAURANTS IN ILLINOIS</a:t>
            </a:r>
            <a:endParaRPr dirty="0">
              <a:latin typeface="Average"/>
              <a:ea typeface="Average"/>
              <a:cs typeface="Average"/>
              <a:sym typeface="Average"/>
            </a:endParaRPr>
          </a:p>
          <a:p>
            <a:pPr marL="0" lvl="0" indent="0" algn="l" rtl="0">
              <a:spcBef>
                <a:spcPts val="0"/>
              </a:spcBef>
              <a:spcAft>
                <a:spcPts val="0"/>
              </a:spcAft>
              <a:buNone/>
            </a:pPr>
            <a:endParaRPr dirty="0">
              <a:latin typeface="Average"/>
              <a:ea typeface="Average"/>
              <a:cs typeface="Average"/>
              <a:sym typeface="Average"/>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83d7f3170d_0_0"/>
          <p:cNvSpPr txBox="1">
            <a:spLocks noGrp="1"/>
          </p:cNvSpPr>
          <p:nvPr>
            <p:ph type="title"/>
          </p:nvPr>
        </p:nvSpPr>
        <p:spPr>
          <a:xfrm>
            <a:off x="0" y="0"/>
            <a:ext cx="3909600" cy="64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Data Preparation</a:t>
            </a:r>
            <a:endParaRPr dirty="0">
              <a:solidFill>
                <a:srgbClr val="000000"/>
              </a:solidFill>
            </a:endParaRPr>
          </a:p>
        </p:txBody>
      </p:sp>
      <p:sp>
        <p:nvSpPr>
          <p:cNvPr id="4" name="Text Box 4">
            <a:extLst>
              <a:ext uri="{FF2B5EF4-FFF2-40B4-BE49-F238E27FC236}">
                <a16:creationId xmlns:a16="http://schemas.microsoft.com/office/drawing/2014/main" id="{85E66F16-B3E1-48E2-A19A-00B4E29CF1F3}"/>
              </a:ext>
            </a:extLst>
          </p:cNvPr>
          <p:cNvSpPr txBox="1">
            <a:spLocks noChangeArrowheads="1"/>
          </p:cNvSpPr>
          <p:nvPr/>
        </p:nvSpPr>
        <p:spPr bwMode="auto">
          <a:xfrm>
            <a:off x="189781" y="777264"/>
            <a:ext cx="8385742" cy="3241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0" lvl="0" indent="0">
              <a:lnSpc>
                <a:spcPct val="115000"/>
              </a:lnSpc>
              <a:buSzPts val="1800"/>
            </a:pPr>
            <a:r>
              <a:rPr lang="en-US" sz="1800" u="sng" dirty="0">
                <a:solidFill>
                  <a:srgbClr val="000000"/>
                </a:solidFill>
                <a:latin typeface="+mn-lt"/>
              </a:rPr>
              <a:t>Review</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To remove user biases from the ratings provided by the user, we have standardized the users’ rating by subtracting their mean rating, and converting it to [-1,1]</a:t>
            </a: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0" lvl="0" indent="0">
              <a:lnSpc>
                <a:spcPct val="115000"/>
              </a:lnSpc>
              <a:buSzPts val="1800"/>
            </a:pPr>
            <a:r>
              <a:rPr lang="en-US" sz="1800" u="sng" dirty="0">
                <a:solidFill>
                  <a:srgbClr val="000000"/>
                </a:solidFill>
                <a:latin typeface="+mn-lt"/>
              </a:rPr>
              <a:t>Users</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Computed TF-IDF for each tag which will be used as weights during model fitting</a:t>
            </a:r>
          </a:p>
          <a:p>
            <a:pPr marL="285750" lvl="0" indent="-285750">
              <a:lnSpc>
                <a:spcPct val="115000"/>
              </a:lnSpc>
              <a:buSzPts val="1800"/>
              <a:buFont typeface="Wingdings" panose="05000000000000000000" pitchFamily="2" charset="2"/>
              <a:buChar char="§"/>
            </a:pPr>
            <a:r>
              <a:rPr lang="en-US" dirty="0">
                <a:solidFill>
                  <a:srgbClr val="000000"/>
                </a:solidFill>
                <a:latin typeface="Arial"/>
              </a:rPr>
              <a:t>Heuristically we have selected the features from the ‘users’ dataset which are not sparse.</a:t>
            </a:r>
          </a:p>
          <a:p>
            <a:pPr marL="628650" lvl="0" indent="-285750">
              <a:lnSpc>
                <a:spcPct val="115000"/>
              </a:lnSpc>
              <a:buSzPts val="1800"/>
              <a:buFont typeface="Arial" panose="020B0604020202020204" pitchFamily="34" charset="0"/>
              <a:buChar char="•"/>
            </a:pPr>
            <a:r>
              <a:rPr lang="en-US" dirty="0">
                <a:solidFill>
                  <a:srgbClr val="000000"/>
                </a:solidFill>
                <a:latin typeface="Arial"/>
              </a:rPr>
              <a:t>Number of reviews</a:t>
            </a:r>
          </a:p>
          <a:p>
            <a:pPr marL="628650" lvl="0" indent="-285750">
              <a:lnSpc>
                <a:spcPct val="115000"/>
              </a:lnSpc>
              <a:buSzPts val="1800"/>
              <a:buFont typeface="Arial" panose="020B0604020202020204" pitchFamily="34" charset="0"/>
              <a:buChar char="•"/>
            </a:pPr>
            <a:r>
              <a:rPr lang="en-US" dirty="0">
                <a:solidFill>
                  <a:srgbClr val="000000"/>
                </a:solidFill>
                <a:latin typeface="Arial"/>
              </a:rPr>
              <a:t>Number of times the reviews were regarded as useful</a:t>
            </a:r>
          </a:p>
          <a:p>
            <a:pPr marL="628650" lvl="0" indent="-285750">
              <a:lnSpc>
                <a:spcPct val="115000"/>
              </a:lnSpc>
              <a:buSzPts val="1800"/>
              <a:buFont typeface="Arial" panose="020B0604020202020204" pitchFamily="34" charset="0"/>
              <a:buChar char="•"/>
            </a:pPr>
            <a:r>
              <a:rPr lang="en-US" dirty="0">
                <a:solidFill>
                  <a:srgbClr val="000000"/>
                </a:solidFill>
                <a:latin typeface="Arial"/>
              </a:rPr>
              <a:t>Whether the user is active/elite user in Yelp</a:t>
            </a:r>
          </a:p>
          <a:p>
            <a:pPr marL="628650" lvl="0" indent="-285750">
              <a:lnSpc>
                <a:spcPct val="115000"/>
              </a:lnSpc>
              <a:buSzPts val="1800"/>
              <a:buFont typeface="Arial" panose="020B0604020202020204" pitchFamily="34" charset="0"/>
              <a:buChar char="•"/>
            </a:pPr>
            <a:r>
              <a:rPr lang="en-US" dirty="0">
                <a:solidFill>
                  <a:srgbClr val="000000"/>
                </a:solidFill>
                <a:latin typeface="Arial"/>
              </a:rPr>
              <a:t>User’s favorite restaurant category from past interactions</a:t>
            </a:r>
          </a:p>
          <a:p>
            <a:pPr marL="628650" lvl="0" indent="-285750">
              <a:lnSpc>
                <a:spcPct val="115000"/>
              </a:lnSpc>
              <a:buSzPts val="1800"/>
              <a:buFont typeface="Arial" panose="020B0604020202020204" pitchFamily="34" charset="0"/>
              <a:buChar char="•"/>
            </a:pPr>
            <a:r>
              <a:rPr lang="en-US" dirty="0">
                <a:solidFill>
                  <a:srgbClr val="000000"/>
                </a:solidFill>
                <a:latin typeface="Arial"/>
              </a:rPr>
              <a:t>Create Tenure variable for all the users</a:t>
            </a:r>
          </a:p>
          <a:p>
            <a:pPr marL="628650" lvl="0" indent="-285750">
              <a:lnSpc>
                <a:spcPct val="115000"/>
              </a:lnSpc>
              <a:buSzPts val="1800"/>
              <a:buFont typeface="Arial" panose="020B0604020202020204" pitchFamily="34" charset="0"/>
              <a:buChar char="•"/>
            </a:pPr>
            <a:endParaRPr lang="en-US" dirty="0">
              <a:solidFill>
                <a:srgbClr val="000000"/>
              </a:solidFill>
              <a:latin typeface="Arial"/>
            </a:endParaRPr>
          </a:p>
          <a:p>
            <a:pPr marL="285750" lvl="0" indent="-285750">
              <a:lnSpc>
                <a:spcPct val="115000"/>
              </a:lnSpc>
              <a:buSzPts val="1800"/>
              <a:buFont typeface="Wingdings" panose="05000000000000000000" pitchFamily="2" charset="2"/>
              <a:buChar char="§"/>
            </a:pPr>
            <a:endParaRPr lang="en-US" dirty="0">
              <a:solidFill>
                <a:srgbClr val="000000"/>
              </a:solidFill>
              <a:latin typeface="Arial"/>
            </a:endParaRPr>
          </a:p>
          <a:p>
            <a:pPr marL="0" lvl="0" indent="0">
              <a:lnSpc>
                <a:spcPct val="115000"/>
              </a:lnSpc>
              <a:buSzPts val="1800"/>
            </a:pPr>
            <a:r>
              <a:rPr lang="en-US" dirty="0">
                <a:solidFill>
                  <a:srgbClr val="000000"/>
                </a:solidFill>
                <a:latin typeface="Arial"/>
              </a:rPr>
              <a:t>	</a:t>
            </a:r>
          </a:p>
          <a:p>
            <a:pPr marL="0" lvl="0" indent="0">
              <a:lnSpc>
                <a:spcPct val="115000"/>
              </a:lnSpc>
              <a:buSzPts val="1800"/>
            </a:pPr>
            <a:endParaRPr lang="en-US" dirty="0">
              <a:solidFill>
                <a:srgbClr val="000000"/>
              </a:solidFill>
              <a:latin typeface="Arial"/>
            </a:endParaRPr>
          </a:p>
          <a:p>
            <a:pPr marL="0" lvl="0" indent="0">
              <a:lnSpc>
                <a:spcPct val="115000"/>
              </a:lnSpc>
              <a:buSzPts val="1800"/>
            </a:pPr>
            <a:endParaRPr lang="en-US" dirty="0">
              <a:solidFill>
                <a:srgbClr val="000000"/>
              </a:solidFill>
              <a:latin typeface="Arial"/>
            </a:endParaRPr>
          </a:p>
          <a:p>
            <a:pPr marL="342900" lvl="0" indent="0">
              <a:lnSpc>
                <a:spcPct val="115000"/>
              </a:lnSpc>
              <a:buSzPts val="1800"/>
            </a:pPr>
            <a:r>
              <a:rPr lang="en-US" dirty="0">
                <a:solidFill>
                  <a:srgbClr val="000000"/>
                </a:solidFill>
                <a:latin typeface="Arial"/>
              </a:rPr>
              <a:t>		</a:t>
            </a:r>
          </a:p>
          <a:p>
            <a:pPr marL="0" lvl="0" indent="0">
              <a:lnSpc>
                <a:spcPct val="115000"/>
              </a:lnSpc>
              <a:buSzPts val="1800"/>
            </a:pPr>
            <a:endParaRPr lang="en-US" dirty="0">
              <a:solidFill>
                <a:srgbClr val="000000"/>
              </a:solidFill>
              <a:latin typeface="Arial"/>
            </a:endParaRPr>
          </a:p>
        </p:txBody>
      </p:sp>
      <p:pic>
        <p:nvPicPr>
          <p:cNvPr id="5" name="Picture 2">
            <a:extLst>
              <a:ext uri="{FF2B5EF4-FFF2-40B4-BE49-F238E27FC236}">
                <a16:creationId xmlns:a16="http://schemas.microsoft.com/office/drawing/2014/main" id="{48235D09-7F96-4014-BE7E-12DB1572F1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3269" y="4019208"/>
            <a:ext cx="3842667" cy="1031473"/>
          </a:xfrm>
          <a:prstGeom prst="rect">
            <a:avLst/>
          </a:prstGeom>
          <a:noFill/>
          <a:ln>
            <a:solidFill>
              <a:schemeClr val="bg1">
                <a:lumMod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881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83d7f3170d_0_0"/>
          <p:cNvSpPr txBox="1">
            <a:spLocks noGrp="1"/>
          </p:cNvSpPr>
          <p:nvPr>
            <p:ph type="title"/>
          </p:nvPr>
        </p:nvSpPr>
        <p:spPr>
          <a:xfrm>
            <a:off x="0" y="0"/>
            <a:ext cx="3909600" cy="648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Data Preparation</a:t>
            </a:r>
            <a:endParaRPr dirty="0">
              <a:solidFill>
                <a:srgbClr val="000000"/>
              </a:solidFill>
            </a:endParaRPr>
          </a:p>
        </p:txBody>
      </p:sp>
      <p:pic>
        <p:nvPicPr>
          <p:cNvPr id="1026" name="Picture 2">
            <a:extLst>
              <a:ext uri="{FF2B5EF4-FFF2-40B4-BE49-F238E27FC236}">
                <a16:creationId xmlns:a16="http://schemas.microsoft.com/office/drawing/2014/main" id="{B584BE54-DF3D-4CD5-BD56-B5DE3BD573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17" y="3953022"/>
            <a:ext cx="5111740" cy="11057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D22689F-CEAD-4D21-B416-E21E8137AF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517" y="2801787"/>
            <a:ext cx="5111740" cy="108180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EECC400E-F3AC-4A87-B477-598DDF74ECF9}"/>
              </a:ext>
            </a:extLst>
          </p:cNvPr>
          <p:cNvPicPr>
            <a:picLocks noChangeAspect="1"/>
          </p:cNvPicPr>
          <p:nvPr/>
        </p:nvPicPr>
        <p:blipFill rotWithShape="1">
          <a:blip r:embed="rId5"/>
          <a:srcRect t="15369"/>
          <a:stretch/>
        </p:blipFill>
        <p:spPr>
          <a:xfrm>
            <a:off x="5663063" y="3441376"/>
            <a:ext cx="1995978" cy="1626274"/>
          </a:xfrm>
          <a:prstGeom prst="rect">
            <a:avLst/>
          </a:prstGeom>
        </p:spPr>
      </p:pic>
      <p:sp>
        <p:nvSpPr>
          <p:cNvPr id="3" name="TextBox 2">
            <a:extLst>
              <a:ext uri="{FF2B5EF4-FFF2-40B4-BE49-F238E27FC236}">
                <a16:creationId xmlns:a16="http://schemas.microsoft.com/office/drawing/2014/main" id="{80CFE19E-B2EF-4F23-998B-D54EB29306E6}"/>
              </a:ext>
            </a:extLst>
          </p:cNvPr>
          <p:cNvSpPr txBox="1"/>
          <p:nvPr/>
        </p:nvSpPr>
        <p:spPr>
          <a:xfrm>
            <a:off x="6337495" y="3301712"/>
            <a:ext cx="1097280" cy="261610"/>
          </a:xfrm>
          <a:prstGeom prst="rect">
            <a:avLst/>
          </a:prstGeom>
          <a:noFill/>
        </p:spPr>
        <p:txBody>
          <a:bodyPr wrap="square" rtlCol="0">
            <a:spAutoFit/>
          </a:bodyPr>
          <a:lstStyle/>
          <a:p>
            <a:r>
              <a:rPr lang="en-US" sz="1100" dirty="0"/>
              <a:t>Restaurant</a:t>
            </a:r>
          </a:p>
        </p:txBody>
      </p:sp>
      <p:sp>
        <p:nvSpPr>
          <p:cNvPr id="8" name="Text Box 4">
            <a:extLst>
              <a:ext uri="{FF2B5EF4-FFF2-40B4-BE49-F238E27FC236}">
                <a16:creationId xmlns:a16="http://schemas.microsoft.com/office/drawing/2014/main" id="{AF3C8EC7-C2CD-4490-A95F-E753BDCDC276}"/>
              </a:ext>
            </a:extLst>
          </p:cNvPr>
          <p:cNvSpPr txBox="1">
            <a:spLocks noChangeArrowheads="1"/>
          </p:cNvSpPr>
          <p:nvPr/>
        </p:nvSpPr>
        <p:spPr bwMode="auto">
          <a:xfrm>
            <a:off x="0" y="1268259"/>
            <a:ext cx="8474930" cy="1303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285750" indent="-285750">
              <a:lnSpc>
                <a:spcPct val="115000"/>
              </a:lnSpc>
              <a:buSzPts val="1800"/>
              <a:buFont typeface="Wingdings" panose="05000000000000000000" pitchFamily="2" charset="2"/>
              <a:buChar char="§"/>
            </a:pPr>
            <a:r>
              <a:rPr lang="en-US" dirty="0">
                <a:solidFill>
                  <a:srgbClr val="000000"/>
                </a:solidFill>
                <a:latin typeface="Arial"/>
              </a:rPr>
              <a:t>Using past interactions recorded between users and restaurants, we create interaction matrix</a:t>
            </a:r>
          </a:p>
          <a:p>
            <a:pPr marL="285750" indent="-285750">
              <a:lnSpc>
                <a:spcPct val="115000"/>
              </a:lnSpc>
              <a:buSzPts val="1800"/>
              <a:buFont typeface="Wingdings" panose="05000000000000000000" pitchFamily="2" charset="2"/>
              <a:buChar char="§"/>
            </a:pPr>
            <a:r>
              <a:rPr lang="en-US" dirty="0">
                <a:solidFill>
                  <a:srgbClr val="000000"/>
                </a:solidFill>
                <a:latin typeface="Arial"/>
              </a:rPr>
              <a:t>This helps in detecting similar users and/or Similar restaurants</a:t>
            </a:r>
          </a:p>
          <a:p>
            <a:pPr marL="285750" indent="-285750">
              <a:lnSpc>
                <a:spcPct val="115000"/>
              </a:lnSpc>
              <a:buSzPts val="1800"/>
              <a:buFont typeface="Wingdings" panose="05000000000000000000" pitchFamily="2" charset="2"/>
              <a:buChar char="§"/>
            </a:pPr>
            <a:r>
              <a:rPr lang="en-US" dirty="0">
                <a:solidFill>
                  <a:srgbClr val="000000"/>
                </a:solidFill>
                <a:latin typeface="Arial"/>
              </a:rPr>
              <a:t>In our dataset we have large sparsity, which could affect performance of Collaborative filtering</a:t>
            </a:r>
          </a:p>
        </p:txBody>
      </p:sp>
      <p:sp>
        <p:nvSpPr>
          <p:cNvPr id="9" name="Google Shape;135;g83ddf61570_0_20">
            <a:extLst>
              <a:ext uri="{FF2B5EF4-FFF2-40B4-BE49-F238E27FC236}">
                <a16:creationId xmlns:a16="http://schemas.microsoft.com/office/drawing/2014/main" id="{46899FCE-F42C-475C-9B8B-FA9D7961765A}"/>
              </a:ext>
            </a:extLst>
          </p:cNvPr>
          <p:cNvSpPr txBox="1">
            <a:spLocks/>
          </p:cNvSpPr>
          <p:nvPr/>
        </p:nvSpPr>
        <p:spPr>
          <a:xfrm>
            <a:off x="428375" y="7929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Interaction</a:t>
            </a:r>
            <a:r>
              <a:rPr lang="en-US" dirty="0">
                <a:solidFill>
                  <a:srgbClr val="000000"/>
                </a:solidFill>
                <a:latin typeface="+mn-lt"/>
              </a:rPr>
              <a:t> </a:t>
            </a:r>
            <a:r>
              <a:rPr lang="en-US" u="sng" dirty="0">
                <a:solidFill>
                  <a:srgbClr val="000000"/>
                </a:solidFill>
                <a:latin typeface="+mn-lt"/>
              </a:rPr>
              <a:t>Matrix</a:t>
            </a:r>
            <a:r>
              <a:rPr lang="en-US" dirty="0">
                <a:solidFill>
                  <a:srgbClr val="000000"/>
                </a:solidFill>
                <a:latin typeface="+mn-lt"/>
              </a:rPr>
              <a:t>:</a:t>
            </a:r>
          </a:p>
          <a:p>
            <a:pPr marL="0" indent="0">
              <a:spcBef>
                <a:spcPts val="1600"/>
              </a:spcBef>
              <a:spcAft>
                <a:spcPts val="1600"/>
              </a:spcAft>
              <a:buFont typeface="Average"/>
              <a:buNone/>
            </a:pPr>
            <a:endParaRPr lang="en-US" dirty="0">
              <a:solidFill>
                <a:srgbClr val="000000"/>
              </a:solidFill>
            </a:endParaRPr>
          </a:p>
        </p:txBody>
      </p:sp>
      <p:graphicFrame>
        <p:nvGraphicFramePr>
          <p:cNvPr id="5" name="Table 4">
            <a:extLst>
              <a:ext uri="{FF2B5EF4-FFF2-40B4-BE49-F238E27FC236}">
                <a16:creationId xmlns:a16="http://schemas.microsoft.com/office/drawing/2014/main" id="{F5B830DB-A714-43E1-886F-0959F68901DB}"/>
              </a:ext>
            </a:extLst>
          </p:cNvPr>
          <p:cNvGraphicFramePr>
            <a:graphicFrameLocks noGrp="1"/>
          </p:cNvGraphicFramePr>
          <p:nvPr>
            <p:extLst>
              <p:ext uri="{D42A27DB-BD31-4B8C-83A1-F6EECF244321}">
                <p14:modId xmlns:p14="http://schemas.microsoft.com/office/powerpoint/2010/main" val="238594921"/>
              </p:ext>
            </p:extLst>
          </p:nvPr>
        </p:nvGraphicFramePr>
        <p:xfrm>
          <a:off x="6661052" y="2138264"/>
          <a:ext cx="2058405" cy="863680"/>
        </p:xfrm>
        <a:graphic>
          <a:graphicData uri="http://schemas.openxmlformats.org/drawingml/2006/table">
            <a:tbl>
              <a:tblPr>
                <a:tableStyleId>{073A0DAA-6AF3-43AB-8588-CEC1D06C72B9}</a:tableStyleId>
              </a:tblPr>
              <a:tblGrid>
                <a:gridCol w="2058405">
                  <a:extLst>
                    <a:ext uri="{9D8B030D-6E8A-4147-A177-3AD203B41FA5}">
                      <a16:colId xmlns:a16="http://schemas.microsoft.com/office/drawing/2014/main" val="2060206738"/>
                    </a:ext>
                  </a:extLst>
                </a:gridCol>
              </a:tblGrid>
              <a:tr h="324283">
                <a:tc>
                  <a:txBody>
                    <a:bodyPr/>
                    <a:lstStyle/>
                    <a:p>
                      <a:pPr algn="ctr" fontAlgn="ctr"/>
                      <a:r>
                        <a:rPr lang="en-US" sz="1100" u="none" strike="noStrike" dirty="0">
                          <a:solidFill>
                            <a:schemeClr val="bg1">
                              <a:lumMod val="50000"/>
                            </a:schemeClr>
                          </a:solidFill>
                          <a:effectLst/>
                        </a:rPr>
                        <a:t>Number of users: 92,381</a:t>
                      </a:r>
                      <a:endParaRPr lang="en-US" sz="1100" b="0" i="0" u="none" strike="noStrike" dirty="0">
                        <a:solidFill>
                          <a:schemeClr val="bg1">
                            <a:lumMod val="50000"/>
                          </a:schemeClr>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547579574"/>
                  </a:ext>
                </a:extLst>
              </a:tr>
              <a:tr h="228073">
                <a:tc>
                  <a:txBody>
                    <a:bodyPr/>
                    <a:lstStyle/>
                    <a:p>
                      <a:pPr algn="ctr" fontAlgn="ctr"/>
                      <a:r>
                        <a:rPr lang="en-US" sz="1100" u="none" strike="noStrike" dirty="0">
                          <a:solidFill>
                            <a:schemeClr val="bg1">
                              <a:lumMod val="50000"/>
                            </a:schemeClr>
                          </a:solidFill>
                          <a:effectLst/>
                        </a:rPr>
                        <a:t>Number of restaurant: 10,093</a:t>
                      </a:r>
                      <a:endParaRPr lang="en-US" sz="1100" b="0" i="0" u="none" strike="noStrike" dirty="0">
                        <a:solidFill>
                          <a:schemeClr val="bg1">
                            <a:lumMod val="50000"/>
                          </a:schemeClr>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2065459300"/>
                  </a:ext>
                </a:extLst>
              </a:tr>
              <a:tr h="311324">
                <a:tc>
                  <a:txBody>
                    <a:bodyPr/>
                    <a:lstStyle/>
                    <a:p>
                      <a:pPr algn="ctr" fontAlgn="ctr"/>
                      <a:r>
                        <a:rPr lang="en-US" sz="1100" u="none" strike="noStrike" dirty="0">
                          <a:solidFill>
                            <a:schemeClr val="bg1">
                              <a:lumMod val="50000"/>
                            </a:schemeClr>
                          </a:solidFill>
                          <a:effectLst/>
                        </a:rPr>
                        <a:t>Sparsity: 95.6%</a:t>
                      </a:r>
                      <a:endParaRPr lang="en-US" sz="1100" b="0" i="0" u="none" strike="noStrike" dirty="0">
                        <a:solidFill>
                          <a:schemeClr val="bg1">
                            <a:lumMod val="50000"/>
                          </a:schemeClr>
                        </a:solidFill>
                        <a:effectLst/>
                        <a:latin typeface="Arial" panose="020B0604020202020204" pitchFamily="34" charset="0"/>
                      </a:endParaRPr>
                    </a:p>
                  </a:txBody>
                  <a:tcPr marL="7620" marR="7620" marT="7620" marB="0" anchor="ctr"/>
                </a:tc>
                <a:extLst>
                  <a:ext uri="{0D108BD9-81ED-4DB2-BD59-A6C34878D82A}">
                    <a16:rowId xmlns:a16="http://schemas.microsoft.com/office/drawing/2014/main" val="1731758108"/>
                  </a:ext>
                </a:extLst>
              </a:tr>
            </a:tbl>
          </a:graphicData>
        </a:graphic>
      </p:graphicFrame>
    </p:spTree>
    <p:extLst>
      <p:ext uri="{BB962C8B-B14F-4D97-AF65-F5344CB8AC3E}">
        <p14:creationId xmlns:p14="http://schemas.microsoft.com/office/powerpoint/2010/main" val="38694795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5"/>
          <p:cNvSpPr txBox="1"/>
          <p:nvPr/>
        </p:nvSpPr>
        <p:spPr>
          <a:xfrm>
            <a:off x="0" y="0"/>
            <a:ext cx="3618000" cy="669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Oswald"/>
              <a:buNone/>
            </a:pPr>
            <a:r>
              <a:rPr lang="en-US" sz="3000" dirty="0">
                <a:latin typeface="Bree Serif"/>
                <a:sym typeface="Bree Serif"/>
              </a:rPr>
              <a:t>Models</a:t>
            </a:r>
            <a:endParaRPr dirty="0"/>
          </a:p>
        </p:txBody>
      </p:sp>
      <p:pic>
        <p:nvPicPr>
          <p:cNvPr id="88" name="Google Shape;88;p15"/>
          <p:cNvPicPr preferRelativeResize="0"/>
          <p:nvPr/>
        </p:nvPicPr>
        <p:blipFill rotWithShape="1">
          <a:blip r:embed="rId3">
            <a:alphaModFix/>
          </a:blip>
          <a:srcRect/>
          <a:stretch/>
        </p:blipFill>
        <p:spPr>
          <a:xfrm>
            <a:off x="655320" y="1271265"/>
            <a:ext cx="1043940" cy="909602"/>
          </a:xfrm>
          <a:prstGeom prst="roundRect">
            <a:avLst>
              <a:gd name="adj" fmla="val 16667"/>
            </a:avLst>
          </a:prstGeom>
          <a:noFill/>
          <a:ln>
            <a:noFill/>
          </a:ln>
          <a:effectLst>
            <a:outerShdw blurRad="76200" dist="38100" dir="7800000" algn="tl" rotWithShape="0">
              <a:srgbClr val="000000">
                <a:alpha val="40000"/>
              </a:srgbClr>
            </a:outerShdw>
          </a:effectLst>
        </p:spPr>
      </p:pic>
      <p:pic>
        <p:nvPicPr>
          <p:cNvPr id="91" name="Google Shape;91;p15"/>
          <p:cNvPicPr preferRelativeResize="0"/>
          <p:nvPr/>
        </p:nvPicPr>
        <p:blipFill rotWithShape="1">
          <a:blip r:embed="rId4">
            <a:alphaModFix/>
          </a:blip>
          <a:srcRect/>
          <a:stretch/>
        </p:blipFill>
        <p:spPr>
          <a:xfrm>
            <a:off x="655320" y="2294936"/>
            <a:ext cx="1043940" cy="974592"/>
          </a:xfrm>
          <a:prstGeom prst="roundRect">
            <a:avLst>
              <a:gd name="adj" fmla="val 16667"/>
            </a:avLst>
          </a:prstGeom>
          <a:noFill/>
          <a:ln>
            <a:noFill/>
          </a:ln>
          <a:effectLst>
            <a:outerShdw blurRad="76200" dist="38100" dir="7800000" algn="tl" rotWithShape="0">
              <a:srgbClr val="000000">
                <a:alpha val="40000"/>
              </a:srgbClr>
            </a:outerShdw>
          </a:effectLst>
        </p:spPr>
      </p:pic>
      <p:sp>
        <p:nvSpPr>
          <p:cNvPr id="7" name="Text Box 4">
            <a:extLst>
              <a:ext uri="{FF2B5EF4-FFF2-40B4-BE49-F238E27FC236}">
                <a16:creationId xmlns:a16="http://schemas.microsoft.com/office/drawing/2014/main" id="{E84A79AE-9DD7-43C0-9BE2-376BE2BBA31B}"/>
              </a:ext>
            </a:extLst>
          </p:cNvPr>
          <p:cNvSpPr txBox="1">
            <a:spLocks noChangeArrowheads="1"/>
          </p:cNvSpPr>
          <p:nvPr/>
        </p:nvSpPr>
        <p:spPr bwMode="auto">
          <a:xfrm>
            <a:off x="1992921" y="1364252"/>
            <a:ext cx="6190959" cy="723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0" lvl="0" indent="0" algn="just"/>
            <a:r>
              <a:rPr lang="en-US" sz="1600" dirty="0">
                <a:solidFill>
                  <a:schemeClr val="bg1">
                    <a:lumMod val="50000"/>
                  </a:schemeClr>
                </a:solidFill>
                <a:latin typeface="Arial"/>
              </a:rPr>
              <a:t>A Recommend</a:t>
            </a:r>
            <a:r>
              <a:rPr lang="en-US" sz="1600" dirty="0">
                <a:solidFill>
                  <a:schemeClr val="bg1">
                    <a:lumMod val="50000"/>
                  </a:schemeClr>
                </a:solidFill>
              </a:rPr>
              <a:t>ation</a:t>
            </a:r>
            <a:r>
              <a:rPr lang="en-US" sz="1600" dirty="0">
                <a:solidFill>
                  <a:schemeClr val="bg1">
                    <a:lumMod val="50000"/>
                  </a:schemeClr>
                </a:solidFill>
                <a:latin typeface="Arial"/>
              </a:rPr>
              <a:t> System refers to a system that can predict the future preference of a set of restaurants for a user</a:t>
            </a:r>
          </a:p>
        </p:txBody>
      </p:sp>
      <p:sp>
        <p:nvSpPr>
          <p:cNvPr id="8" name="Text Box 4">
            <a:extLst>
              <a:ext uri="{FF2B5EF4-FFF2-40B4-BE49-F238E27FC236}">
                <a16:creationId xmlns:a16="http://schemas.microsoft.com/office/drawing/2014/main" id="{DAC3C2E0-F8D7-4D39-BB79-D6612BEE7264}"/>
              </a:ext>
            </a:extLst>
          </p:cNvPr>
          <p:cNvSpPr txBox="1">
            <a:spLocks noChangeArrowheads="1"/>
          </p:cNvSpPr>
          <p:nvPr/>
        </p:nvSpPr>
        <p:spPr bwMode="auto">
          <a:xfrm>
            <a:off x="1992921" y="2273854"/>
            <a:ext cx="6601453" cy="2023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0" lvl="0" indent="0"/>
            <a:r>
              <a:rPr lang="en-US" sz="1600" dirty="0">
                <a:solidFill>
                  <a:schemeClr val="bg1">
                    <a:lumMod val="50000"/>
                  </a:schemeClr>
                </a:solidFill>
              </a:rPr>
              <a:t>Following are the models which we used:-</a:t>
            </a:r>
          </a:p>
          <a:p>
            <a:pPr marL="285750" indent="-285750">
              <a:buClr>
                <a:schemeClr val="bg1"/>
              </a:buClr>
              <a:buFont typeface="Wingdings" pitchFamily="2" charset="2"/>
              <a:buChar char="§"/>
            </a:pPr>
            <a:r>
              <a:rPr lang="en-US" sz="1600" dirty="0">
                <a:solidFill>
                  <a:schemeClr val="bg1">
                    <a:lumMod val="50000"/>
                  </a:schemeClr>
                </a:solidFill>
              </a:rPr>
              <a:t>Approximate Nearest Neighbors</a:t>
            </a:r>
          </a:p>
          <a:p>
            <a:pPr marL="285750" indent="-285750">
              <a:buClr>
                <a:schemeClr val="bg1"/>
              </a:buClr>
              <a:buFont typeface="Wingdings" pitchFamily="2" charset="2"/>
              <a:buChar char="§"/>
            </a:pPr>
            <a:r>
              <a:rPr lang="en-US" sz="1600" dirty="0">
                <a:solidFill>
                  <a:schemeClr val="bg1">
                    <a:lumMod val="50000"/>
                  </a:schemeClr>
                </a:solidFill>
              </a:rPr>
              <a:t>Collaborative Filtering</a:t>
            </a:r>
          </a:p>
          <a:p>
            <a:pPr marL="285750" indent="-285750">
              <a:buClr>
                <a:schemeClr val="bg1"/>
              </a:buClr>
              <a:buFont typeface="Wingdings" pitchFamily="2" charset="2"/>
              <a:buChar char="§"/>
            </a:pPr>
            <a:r>
              <a:rPr lang="en-US" sz="1600" dirty="0">
                <a:solidFill>
                  <a:schemeClr val="bg1">
                    <a:lumMod val="50000"/>
                  </a:schemeClr>
                </a:solidFill>
              </a:rPr>
              <a:t>Hybrid Matrix Factorization</a:t>
            </a:r>
          </a:p>
          <a:p>
            <a:pPr marL="0" indent="0">
              <a:buClr>
                <a:schemeClr val="bg1"/>
              </a:buClr>
            </a:pPr>
            <a:endParaRPr lang="en-US" sz="1600" dirty="0">
              <a:solidFill>
                <a:schemeClr val="bg1">
                  <a:lumMod val="50000"/>
                </a:schemeClr>
              </a:solidFill>
            </a:endParaRPr>
          </a:p>
          <a:p>
            <a:pPr marL="0" indent="0">
              <a:buClr>
                <a:schemeClr val="bg1"/>
              </a:buClr>
            </a:pPr>
            <a:r>
              <a:rPr lang="en-US" sz="1600" dirty="0">
                <a:solidFill>
                  <a:schemeClr val="bg1">
                    <a:lumMod val="50000"/>
                  </a:schemeClr>
                </a:solidFill>
              </a:rPr>
              <a:t>Other models used: </a:t>
            </a:r>
          </a:p>
          <a:p>
            <a:pPr marL="285750" indent="-285750">
              <a:buClr>
                <a:schemeClr val="bg1"/>
              </a:buClr>
              <a:buFont typeface="Wingdings" panose="05000000000000000000" pitchFamily="2" charset="2"/>
              <a:buChar char="§"/>
            </a:pPr>
            <a:r>
              <a:rPr lang="en-US" sz="1600" dirty="0">
                <a:solidFill>
                  <a:schemeClr val="bg1">
                    <a:lumMod val="50000"/>
                  </a:schemeClr>
                </a:solidFill>
              </a:rPr>
              <a:t>KNN using surprise</a:t>
            </a:r>
          </a:p>
          <a:p>
            <a:pPr marL="285750" indent="-285750">
              <a:buClr>
                <a:schemeClr val="bg1"/>
              </a:buClr>
              <a:buFont typeface="Wingdings" panose="05000000000000000000" pitchFamily="2" charset="2"/>
              <a:buChar char="§"/>
            </a:pPr>
            <a:r>
              <a:rPr lang="en-US" sz="1600" dirty="0">
                <a:solidFill>
                  <a:schemeClr val="bg1">
                    <a:lumMod val="50000"/>
                  </a:schemeClr>
                </a:solidFill>
              </a:rPr>
              <a:t>Naïve Bayes and cosine similarity</a:t>
            </a:r>
          </a:p>
          <a:p>
            <a:pPr marL="0" indent="0">
              <a:buClr>
                <a:schemeClr val="bg1"/>
              </a:buClr>
            </a:pPr>
            <a:endParaRPr lang="en-US" sz="1600" dirty="0">
              <a:solidFill>
                <a:schemeClr val="bg1">
                  <a:lumMod val="50000"/>
                </a:schemeClr>
              </a:solidFill>
            </a:endParaRPr>
          </a:p>
          <a:p>
            <a:pPr marL="0" lvl="0" indent="0" algn="just">
              <a:buSzPts val="1600"/>
            </a:pPr>
            <a:endParaRPr lang="en-US" sz="1600" dirty="0">
              <a:solidFill>
                <a:schemeClr val="bg1">
                  <a:lumMod val="50000"/>
                </a:schemeClr>
              </a:solidFill>
            </a:endParaRPr>
          </a:p>
          <a:p>
            <a:pPr marL="0" lvl="0" indent="0"/>
            <a:endParaRPr lang="en-US" sz="1600" dirty="0">
              <a:solidFill>
                <a:schemeClr val="bg1">
                  <a:lumMod val="50000"/>
                </a:schemeClr>
              </a:solidFill>
            </a:endParaRPr>
          </a:p>
          <a:p>
            <a:pPr marL="0" lvl="0" indent="0"/>
            <a:endParaRPr lang="en-US" sz="1600" dirty="0">
              <a:solidFill>
                <a:schemeClr val="bg1">
                  <a:lumMod val="50000"/>
                </a:schemeClr>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g83f00c33ef_0_5"/>
          <p:cNvSpPr txBox="1">
            <a:spLocks noGrp="1"/>
          </p:cNvSpPr>
          <p:nvPr>
            <p:ph type="ctrTitle"/>
          </p:nvPr>
        </p:nvSpPr>
        <p:spPr>
          <a:xfrm>
            <a:off x="0" y="0"/>
            <a:ext cx="1831800" cy="64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000" dirty="0">
                <a:solidFill>
                  <a:srgbClr val="000000"/>
                </a:solidFill>
                <a:latin typeface="Bree Serif"/>
                <a:ea typeface="Bree Serif"/>
                <a:cs typeface="Bree Serif"/>
                <a:sym typeface="Bree Serif"/>
              </a:rPr>
              <a:t>Agenda</a:t>
            </a:r>
            <a:endParaRPr sz="3000" dirty="0">
              <a:solidFill>
                <a:srgbClr val="000000"/>
              </a:solidFill>
              <a:latin typeface="Bree Serif"/>
              <a:ea typeface="Bree Serif"/>
              <a:cs typeface="Bree Serif"/>
              <a:sym typeface="Bree Serif"/>
            </a:endParaRPr>
          </a:p>
        </p:txBody>
      </p:sp>
      <p:sp>
        <p:nvSpPr>
          <p:cNvPr id="66" name="Google Shape;66;g83f00c33ef_0_5"/>
          <p:cNvSpPr txBox="1"/>
          <p:nvPr/>
        </p:nvSpPr>
        <p:spPr>
          <a:xfrm>
            <a:off x="483150" y="736949"/>
            <a:ext cx="8177700" cy="4144539"/>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AutoNum type="arabicPeriod"/>
            </a:pPr>
            <a:r>
              <a:rPr lang="en-US" sz="2500" dirty="0">
                <a:latin typeface="+mn-lt"/>
                <a:ea typeface="Average"/>
                <a:cs typeface="Average"/>
                <a:sym typeface="Average"/>
              </a:rPr>
              <a:t>Problem Statement</a:t>
            </a:r>
          </a:p>
          <a:p>
            <a:pPr marL="457200" lvl="0" indent="-457200" algn="l" rtl="0">
              <a:spcBef>
                <a:spcPts val="0"/>
              </a:spcBef>
              <a:spcAft>
                <a:spcPts val="0"/>
              </a:spcAft>
              <a:buAutoNum type="arabicPeriod"/>
            </a:pPr>
            <a:r>
              <a:rPr lang="en-US" sz="2500" dirty="0">
                <a:latin typeface="+mn-lt"/>
                <a:ea typeface="Average"/>
                <a:cs typeface="Average"/>
                <a:sym typeface="Average"/>
              </a:rPr>
              <a:t>Datasets</a:t>
            </a:r>
          </a:p>
          <a:p>
            <a:pPr marL="457200" lvl="0" indent="-457200">
              <a:buAutoNum type="arabicPeriod"/>
            </a:pPr>
            <a:r>
              <a:rPr lang="en-US" sz="2500" dirty="0">
                <a:ea typeface="Average"/>
                <a:cs typeface="Average"/>
                <a:sym typeface="Average"/>
              </a:rPr>
              <a:t>Exploratory Data Analysis</a:t>
            </a:r>
          </a:p>
          <a:p>
            <a:pPr marL="457200" lvl="0" indent="-457200">
              <a:buAutoNum type="arabicPeriod"/>
            </a:pPr>
            <a:r>
              <a:rPr lang="en-US" sz="2500" dirty="0">
                <a:ea typeface="Average"/>
                <a:cs typeface="Average"/>
                <a:sym typeface="Average"/>
              </a:rPr>
              <a:t>Data Preparation &amp; Data Cleaning</a:t>
            </a:r>
            <a:r>
              <a:rPr lang="en-US" sz="2500" dirty="0">
                <a:latin typeface="+mn-lt"/>
                <a:ea typeface="Average"/>
                <a:cs typeface="Average"/>
                <a:sym typeface="Average"/>
              </a:rPr>
              <a:t>	</a:t>
            </a:r>
          </a:p>
          <a:p>
            <a:pPr marL="457200" lvl="0" indent="-457200">
              <a:buAutoNum type="arabicPeriod"/>
            </a:pPr>
            <a:r>
              <a:rPr lang="en-US" sz="2500" dirty="0">
                <a:latin typeface="+mn-lt"/>
                <a:ea typeface="Average"/>
                <a:cs typeface="Average"/>
                <a:sym typeface="Average"/>
              </a:rPr>
              <a:t>Models</a:t>
            </a:r>
          </a:p>
          <a:p>
            <a:pPr marL="457200" lvl="0" indent="-457200">
              <a:buAutoNum type="arabicPeriod"/>
            </a:pPr>
            <a:r>
              <a:rPr lang="en-US" sz="2500" dirty="0">
                <a:ea typeface="Average"/>
                <a:cs typeface="Average"/>
                <a:sym typeface="Average"/>
              </a:rPr>
              <a:t>Deployment</a:t>
            </a:r>
          </a:p>
          <a:p>
            <a:pPr marL="457200" lvl="0" indent="-457200">
              <a:buAutoNum type="arabicPeriod"/>
            </a:pPr>
            <a:r>
              <a:rPr lang="en-US" sz="2500" dirty="0">
                <a:ea typeface="Average"/>
                <a:cs typeface="Average"/>
                <a:sym typeface="Average"/>
              </a:rPr>
              <a:t>Lessons Learned</a:t>
            </a:r>
          </a:p>
          <a:p>
            <a:pPr marL="457200" lvl="0" indent="-457200">
              <a:buAutoNum type="arabicPeriod"/>
            </a:pPr>
            <a:r>
              <a:rPr lang="en-US" sz="2500" dirty="0">
                <a:latin typeface="+mn-lt"/>
                <a:ea typeface="Average"/>
                <a:cs typeface="Average"/>
                <a:sym typeface="Average"/>
              </a:rPr>
              <a:t>Challenges</a:t>
            </a:r>
          </a:p>
          <a:p>
            <a:pPr marL="457200" lvl="0" indent="-457200">
              <a:buAutoNum type="arabicPeriod"/>
            </a:pPr>
            <a:r>
              <a:rPr lang="en-US" sz="2500" dirty="0">
                <a:latin typeface="+mn-lt"/>
                <a:ea typeface="Average"/>
                <a:cs typeface="Average"/>
                <a:sym typeface="Average"/>
              </a:rPr>
              <a:t>Future Plans</a:t>
            </a:r>
          </a:p>
          <a:p>
            <a:pPr marL="457200" lvl="0" indent="-457200">
              <a:buAutoNum type="arabicPeriod"/>
            </a:pPr>
            <a:r>
              <a:rPr lang="en-US" sz="2500" dirty="0">
                <a:latin typeface="+mn-lt"/>
                <a:ea typeface="Average"/>
                <a:cs typeface="Average"/>
                <a:sym typeface="Average"/>
              </a:rPr>
              <a:t>Questions</a:t>
            </a:r>
            <a:endParaRPr sz="2500" dirty="0">
              <a:latin typeface="+mn-lt"/>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7;p15">
            <a:extLst>
              <a:ext uri="{FF2B5EF4-FFF2-40B4-BE49-F238E27FC236}">
                <a16:creationId xmlns:a16="http://schemas.microsoft.com/office/drawing/2014/main" id="{7A572769-984A-4E37-9F4A-2AA65CDF0B41}"/>
              </a:ext>
            </a:extLst>
          </p:cNvPr>
          <p:cNvSpPr txBox="1"/>
          <p:nvPr/>
        </p:nvSpPr>
        <p:spPr>
          <a:xfrm>
            <a:off x="0" y="0"/>
            <a:ext cx="3618000" cy="669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lt1"/>
              </a:buClr>
              <a:buSzPts val="3000"/>
              <a:buFont typeface="Oswald"/>
              <a:buNone/>
            </a:pPr>
            <a:r>
              <a:rPr lang="en-US" sz="3000" dirty="0">
                <a:latin typeface="Bree Serif"/>
                <a:sym typeface="Bree Serif"/>
              </a:rPr>
              <a:t>Evaluation Matrix</a:t>
            </a:r>
            <a:endParaRPr dirty="0"/>
          </a:p>
        </p:txBody>
      </p:sp>
      <p:sp>
        <p:nvSpPr>
          <p:cNvPr id="4" name="Google Shape;162;g83f00c33ef_0_17">
            <a:extLst>
              <a:ext uri="{FF2B5EF4-FFF2-40B4-BE49-F238E27FC236}">
                <a16:creationId xmlns:a16="http://schemas.microsoft.com/office/drawing/2014/main" id="{A64D285F-96E5-4651-AC9A-017329E1EFD2}"/>
              </a:ext>
            </a:extLst>
          </p:cNvPr>
          <p:cNvSpPr txBox="1">
            <a:spLocks/>
          </p:cNvSpPr>
          <p:nvPr/>
        </p:nvSpPr>
        <p:spPr>
          <a:xfrm>
            <a:off x="80692" y="770566"/>
            <a:ext cx="9063308" cy="418243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300" b="1" u="sng" dirty="0">
              <a:solidFill>
                <a:schemeClr val="bg1">
                  <a:lumMod val="50000"/>
                </a:schemeClr>
              </a:solidFill>
              <a:latin typeface="+mn-lt"/>
            </a:endParaRPr>
          </a:p>
          <a:p>
            <a:r>
              <a:rPr lang="en-US" sz="1300" b="1" u="sng" dirty="0">
                <a:solidFill>
                  <a:schemeClr val="bg1">
                    <a:lumMod val="50000"/>
                  </a:schemeClr>
                </a:solidFill>
                <a:latin typeface="+mn-lt"/>
              </a:rPr>
              <a:t>Train-Test</a:t>
            </a:r>
            <a:r>
              <a:rPr lang="en-US" sz="1300" b="1" dirty="0">
                <a:solidFill>
                  <a:schemeClr val="bg1">
                    <a:lumMod val="50000"/>
                  </a:schemeClr>
                </a:solidFill>
                <a:latin typeface="+mn-lt"/>
              </a:rPr>
              <a:t> </a:t>
            </a:r>
            <a:r>
              <a:rPr lang="en-US" sz="1300" b="1" u="sng" dirty="0">
                <a:solidFill>
                  <a:schemeClr val="bg1">
                    <a:lumMod val="50000"/>
                  </a:schemeClr>
                </a:solidFill>
                <a:latin typeface="+mn-lt"/>
              </a:rPr>
              <a:t>split</a:t>
            </a:r>
            <a:r>
              <a:rPr lang="en-US" sz="1300" b="1" dirty="0">
                <a:solidFill>
                  <a:schemeClr val="bg1">
                    <a:lumMod val="50000"/>
                  </a:schemeClr>
                </a:solidFill>
                <a:latin typeface="+mn-lt"/>
              </a:rPr>
              <a:t>:</a:t>
            </a:r>
          </a:p>
          <a:p>
            <a:pPr marL="285750" indent="-285750">
              <a:buFont typeface="Wingdings" panose="05000000000000000000" pitchFamily="2" charset="2"/>
              <a:buChar char="§"/>
            </a:pPr>
            <a:r>
              <a:rPr lang="en-US" dirty="0"/>
              <a:t>The data is split into train and test, with 20% interactions (6,845) in test and 80% (27,378) interactions in train.</a:t>
            </a:r>
            <a:endParaRPr lang="en-US" sz="1300" b="1" u="sng" dirty="0">
              <a:solidFill>
                <a:schemeClr val="bg1">
                  <a:lumMod val="50000"/>
                </a:schemeClr>
              </a:solidFill>
              <a:latin typeface="+mn-lt"/>
            </a:endParaRPr>
          </a:p>
          <a:p>
            <a:endParaRPr lang="en-US" sz="1300" b="1" u="sng" dirty="0">
              <a:solidFill>
                <a:schemeClr val="bg1">
                  <a:lumMod val="50000"/>
                </a:schemeClr>
              </a:solidFill>
              <a:latin typeface="+mn-lt"/>
            </a:endParaRPr>
          </a:p>
          <a:p>
            <a:r>
              <a:rPr lang="en-US" sz="1300" b="1" u="sng" dirty="0">
                <a:solidFill>
                  <a:schemeClr val="bg1">
                    <a:lumMod val="50000"/>
                  </a:schemeClr>
                </a:solidFill>
                <a:latin typeface="+mn-lt"/>
              </a:rPr>
              <a:t>AUC </a:t>
            </a:r>
            <a:r>
              <a:rPr lang="en-US" sz="1300" b="1" dirty="0">
                <a:solidFill>
                  <a:schemeClr val="bg1">
                    <a:lumMod val="50000"/>
                  </a:schemeClr>
                </a:solidFill>
                <a:latin typeface="+mn-lt"/>
              </a:rPr>
              <a:t>:-</a:t>
            </a:r>
          </a:p>
          <a:p>
            <a:pPr marL="285750" indent="-285750" algn="just">
              <a:buClr>
                <a:schemeClr val="bg1"/>
              </a:buClr>
              <a:buFont typeface="Wingdings" pitchFamily="2" charset="2"/>
              <a:buChar char="§"/>
            </a:pPr>
            <a:r>
              <a:rPr lang="en-US" dirty="0"/>
              <a:t>AUC measures the quality of the overall ranking of restaurants recommended to the user. </a:t>
            </a:r>
          </a:p>
          <a:p>
            <a:pPr marL="285750" indent="-285750" algn="just">
              <a:buClr>
                <a:schemeClr val="bg1"/>
              </a:buClr>
              <a:buFont typeface="Wingdings" pitchFamily="2" charset="2"/>
              <a:buChar char="§"/>
            </a:pPr>
            <a:r>
              <a:rPr lang="en-US" dirty="0"/>
              <a:t>It can be interpreted as the probability that a randomly chosen positive item is ranked higher than a randomly chosen negative item. </a:t>
            </a:r>
          </a:p>
          <a:p>
            <a:pPr marL="285750" indent="-285750" algn="just">
              <a:buClr>
                <a:schemeClr val="bg1"/>
              </a:buClr>
              <a:buFont typeface="Wingdings" pitchFamily="2" charset="2"/>
              <a:buChar char="§"/>
            </a:pPr>
            <a:r>
              <a:rPr lang="en-US" dirty="0"/>
              <a:t>An AUC close to 1.0 will suggest that the provided ordering is correct.</a:t>
            </a:r>
            <a:endParaRPr lang="en-US" sz="1300" dirty="0">
              <a:solidFill>
                <a:schemeClr val="bg1"/>
              </a:solidFill>
            </a:endParaRPr>
          </a:p>
          <a:p>
            <a:pPr marL="285750" indent="-285750" algn="just">
              <a:buClr>
                <a:schemeClr val="bg1"/>
              </a:buClr>
              <a:buFont typeface="Wingdings" pitchFamily="2" charset="2"/>
              <a:buChar char="§"/>
            </a:pPr>
            <a:endParaRPr lang="en-US" sz="1300" dirty="0">
              <a:solidFill>
                <a:schemeClr val="bg1"/>
              </a:solidFill>
            </a:endParaRPr>
          </a:p>
          <a:p>
            <a:pPr algn="just">
              <a:buClr>
                <a:schemeClr val="bg1"/>
              </a:buClr>
            </a:pPr>
            <a:r>
              <a:rPr lang="en-US" sz="1300" b="1" u="sng" dirty="0" err="1">
                <a:solidFill>
                  <a:schemeClr val="bg1"/>
                </a:solidFill>
              </a:rPr>
              <a:t>Precision@K</a:t>
            </a:r>
            <a:r>
              <a:rPr lang="en-US" sz="1300" b="1" dirty="0">
                <a:solidFill>
                  <a:schemeClr val="bg1"/>
                </a:solidFill>
              </a:rPr>
              <a:t> :-</a:t>
            </a:r>
          </a:p>
          <a:p>
            <a:pPr marL="285750" indent="-285750" algn="just">
              <a:buClr>
                <a:schemeClr val="bg1"/>
              </a:buClr>
              <a:buFont typeface="Wingdings" panose="05000000000000000000" pitchFamily="2" charset="2"/>
              <a:buChar char="§"/>
            </a:pPr>
            <a:r>
              <a:rPr lang="en-US" dirty="0" err="1"/>
              <a:t>Precision@K</a:t>
            </a:r>
            <a:r>
              <a:rPr lang="en-US" dirty="0"/>
              <a:t> measures the proportion of positive items among the K highest-ranked items. </a:t>
            </a:r>
          </a:p>
          <a:p>
            <a:pPr marL="285750" indent="-285750" algn="just">
              <a:buClr>
                <a:schemeClr val="bg1"/>
              </a:buClr>
              <a:buFont typeface="Wingdings" panose="05000000000000000000" pitchFamily="2" charset="2"/>
              <a:buChar char="§"/>
            </a:pPr>
            <a:endParaRPr lang="en-US" dirty="0"/>
          </a:p>
        </p:txBody>
      </p:sp>
      <p:pic>
        <p:nvPicPr>
          <p:cNvPr id="1026" name="Picture 2">
            <a:extLst>
              <a:ext uri="{FF2B5EF4-FFF2-40B4-BE49-F238E27FC236}">
                <a16:creationId xmlns:a16="http://schemas.microsoft.com/office/drawing/2014/main" id="{901C0D1F-996B-4DAA-BD96-9D24DDD340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9000" y="3910550"/>
            <a:ext cx="4675620" cy="924767"/>
          </a:xfrm>
          <a:prstGeom prst="rect">
            <a:avLst/>
          </a:prstGeom>
          <a:noFill/>
          <a:ln>
            <a:solidFill>
              <a:schemeClr val="bg1">
                <a:lumMod val="50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9271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83f00c33ef_0_17"/>
          <p:cNvSpPr txBox="1">
            <a:spLocks noGrp="1"/>
          </p:cNvSpPr>
          <p:nvPr>
            <p:ph type="title"/>
          </p:nvPr>
        </p:nvSpPr>
        <p:spPr>
          <a:xfrm>
            <a:off x="0" y="2"/>
            <a:ext cx="29277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Models</a:t>
            </a:r>
            <a:endParaRPr dirty="0">
              <a:solidFill>
                <a:srgbClr val="000000"/>
              </a:solidFill>
            </a:endParaRPr>
          </a:p>
          <a:p>
            <a:pPr marL="0" lvl="0" indent="0" algn="l" rtl="0">
              <a:spcBef>
                <a:spcPts val="0"/>
              </a:spcBef>
              <a:spcAft>
                <a:spcPts val="0"/>
              </a:spcAft>
              <a:buNone/>
            </a:pPr>
            <a:endParaRPr dirty="0"/>
          </a:p>
        </p:txBody>
      </p:sp>
      <p:sp>
        <p:nvSpPr>
          <p:cNvPr id="162" name="Google Shape;162;g83f00c33ef_0_17"/>
          <p:cNvSpPr txBox="1">
            <a:spLocks noGrp="1"/>
          </p:cNvSpPr>
          <p:nvPr>
            <p:ph type="body" idx="1"/>
          </p:nvPr>
        </p:nvSpPr>
        <p:spPr>
          <a:xfrm>
            <a:off x="80692" y="770566"/>
            <a:ext cx="9063308" cy="28383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b="1" u="sng" dirty="0">
                <a:solidFill>
                  <a:schemeClr val="bg1">
                    <a:lumMod val="50000"/>
                  </a:schemeClr>
                </a:solidFill>
                <a:latin typeface="+mn-lt"/>
              </a:rPr>
              <a:t>Approximate Nearest Neighbors:-</a:t>
            </a:r>
          </a:p>
          <a:p>
            <a:pPr marL="285750" indent="-285750" algn="just">
              <a:buClr>
                <a:schemeClr val="bg1"/>
              </a:buClr>
              <a:buFont typeface="Wingdings" pitchFamily="2" charset="2"/>
              <a:buChar char="§"/>
            </a:pPr>
            <a:r>
              <a:rPr lang="en-US" sz="1300" dirty="0">
                <a:solidFill>
                  <a:schemeClr val="bg1">
                    <a:lumMod val="50000"/>
                  </a:schemeClr>
                </a:solidFill>
                <a:latin typeface="+mn-lt"/>
              </a:rPr>
              <a:t>Retrieves a “good guess” of the nearest neighbor. For that, the algorithm doesn’t guarantee to return the actual nearest neighbor in every case, in order to improve speed or save memory.</a:t>
            </a:r>
          </a:p>
          <a:p>
            <a:pPr marL="285750" indent="-285750" algn="just">
              <a:buClr>
                <a:schemeClr val="bg1"/>
              </a:buClr>
              <a:buFont typeface="Wingdings" pitchFamily="2" charset="2"/>
              <a:buChar char="§"/>
            </a:pPr>
            <a:r>
              <a:rPr lang="en-US" sz="1300" dirty="0">
                <a:solidFill>
                  <a:schemeClr val="bg1">
                    <a:lumMod val="50000"/>
                  </a:schemeClr>
                </a:solidFill>
                <a:latin typeface="+mn-lt"/>
              </a:rPr>
              <a:t>An approximate nearest neighbor search algorithm can return points, whose distance from the query is at most c times the distance from the query to its nearest points</a:t>
            </a:r>
            <a:r>
              <a:rPr lang="en-US" sz="1300" dirty="0">
                <a:solidFill>
                  <a:schemeClr val="bg1">
                    <a:lumMod val="50000"/>
                  </a:schemeClr>
                </a:solidFill>
              </a:rPr>
              <a:t>.</a:t>
            </a:r>
          </a:p>
          <a:p>
            <a:pPr marL="0" lvl="0" indent="0" algn="l" rtl="0">
              <a:spcBef>
                <a:spcPts val="0"/>
              </a:spcBef>
              <a:spcAft>
                <a:spcPts val="0"/>
              </a:spcAft>
              <a:buNone/>
            </a:pPr>
            <a:endParaRPr lang="en-US" sz="1300" dirty="0">
              <a:solidFill>
                <a:schemeClr val="bg1"/>
              </a:solidFill>
            </a:endParaRPr>
          </a:p>
          <a:p>
            <a:pPr marL="0" lvl="0" indent="0" algn="l" rtl="0">
              <a:spcBef>
                <a:spcPts val="0"/>
              </a:spcBef>
              <a:spcAft>
                <a:spcPts val="0"/>
              </a:spcAft>
              <a:buNone/>
            </a:pPr>
            <a:endParaRPr sz="1300" dirty="0">
              <a:solidFill>
                <a:schemeClr val="bg1"/>
              </a:solidFill>
            </a:endParaRPr>
          </a:p>
        </p:txBody>
      </p:sp>
      <p:graphicFrame>
        <p:nvGraphicFramePr>
          <p:cNvPr id="5" name="Table 4">
            <a:extLst>
              <a:ext uri="{FF2B5EF4-FFF2-40B4-BE49-F238E27FC236}">
                <a16:creationId xmlns:a16="http://schemas.microsoft.com/office/drawing/2014/main" id="{5DE1DD85-4779-4FCC-9C52-AEF9045E68E9}"/>
              </a:ext>
            </a:extLst>
          </p:cNvPr>
          <p:cNvGraphicFramePr>
            <a:graphicFrameLocks noGrp="1"/>
          </p:cNvGraphicFramePr>
          <p:nvPr>
            <p:extLst>
              <p:ext uri="{D42A27DB-BD31-4B8C-83A1-F6EECF244321}">
                <p14:modId xmlns:p14="http://schemas.microsoft.com/office/powerpoint/2010/main" val="3307708596"/>
              </p:ext>
            </p:extLst>
          </p:nvPr>
        </p:nvGraphicFramePr>
        <p:xfrm>
          <a:off x="7018846" y="2031377"/>
          <a:ext cx="1733911" cy="801383"/>
        </p:xfrm>
        <a:graphic>
          <a:graphicData uri="http://schemas.openxmlformats.org/drawingml/2006/table">
            <a:tbl>
              <a:tblPr/>
              <a:tblGrid>
                <a:gridCol w="467881">
                  <a:extLst>
                    <a:ext uri="{9D8B030D-6E8A-4147-A177-3AD203B41FA5}">
                      <a16:colId xmlns:a16="http://schemas.microsoft.com/office/drawing/2014/main" val="3643621973"/>
                    </a:ext>
                  </a:extLst>
                </a:gridCol>
                <a:gridCol w="467881">
                  <a:extLst>
                    <a:ext uri="{9D8B030D-6E8A-4147-A177-3AD203B41FA5}">
                      <a16:colId xmlns:a16="http://schemas.microsoft.com/office/drawing/2014/main" val="744457014"/>
                    </a:ext>
                  </a:extLst>
                </a:gridCol>
                <a:gridCol w="798149">
                  <a:extLst>
                    <a:ext uri="{9D8B030D-6E8A-4147-A177-3AD203B41FA5}">
                      <a16:colId xmlns:a16="http://schemas.microsoft.com/office/drawing/2014/main" val="3393106829"/>
                    </a:ext>
                  </a:extLst>
                </a:gridCol>
              </a:tblGrid>
              <a:tr h="264286">
                <a:tc>
                  <a:txBody>
                    <a:bodyPr/>
                    <a:lstStyle/>
                    <a:p>
                      <a:pPr algn="l" fontAlgn="b"/>
                      <a:endParaRPr lang="en-US" sz="1300" b="0" i="0" u="none" strike="noStrike">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dirty="0">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72811">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0.908</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0.1806</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64286">
                <a:tc>
                  <a:txBody>
                    <a:bodyPr/>
                    <a:lstStyle/>
                    <a:p>
                      <a:pPr algn="ctr" rtl="0" fontAlgn="ctr"/>
                      <a:r>
                        <a:rPr lang="en-US" sz="1300" b="0" i="0" u="none" strike="noStrike">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0.797</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0.0114</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sp>
        <p:nvSpPr>
          <p:cNvPr id="8" name="TextBox 7">
            <a:extLst>
              <a:ext uri="{FF2B5EF4-FFF2-40B4-BE49-F238E27FC236}">
                <a16:creationId xmlns:a16="http://schemas.microsoft.com/office/drawing/2014/main" id="{26A2C942-D9B1-43AC-AF48-295BF86908B9}"/>
              </a:ext>
            </a:extLst>
          </p:cNvPr>
          <p:cNvSpPr txBox="1"/>
          <p:nvPr/>
        </p:nvSpPr>
        <p:spPr>
          <a:xfrm>
            <a:off x="80692" y="2093991"/>
            <a:ext cx="6656538" cy="955518"/>
          </a:xfrm>
          <a:prstGeom prst="rect">
            <a:avLst/>
          </a:prstGeom>
          <a:noFill/>
          <a:ln>
            <a:solidFill>
              <a:schemeClr val="tx1">
                <a:lumMod val="50000"/>
                <a:lumOff val="50000"/>
              </a:schemeClr>
            </a:solidFill>
            <a:prstDash val="dash"/>
          </a:ln>
        </p:spPr>
        <p:txBody>
          <a:bodyPr wrap="square" rtlCol="0">
            <a:spAutoFit/>
          </a:bodyPr>
          <a:lstStyle/>
          <a:p>
            <a:pPr>
              <a:lnSpc>
                <a:spcPct val="150000"/>
              </a:lnSpc>
            </a:pPr>
            <a:r>
              <a:rPr lang="en-IN" sz="1300" dirty="0">
                <a:solidFill>
                  <a:schemeClr val="bg1">
                    <a:lumMod val="50000"/>
                  </a:schemeClr>
                </a:solidFill>
                <a:latin typeface="+mn-lt"/>
                <a:sym typeface="Average"/>
              </a:rPr>
              <a:t>Pros</a:t>
            </a:r>
          </a:p>
          <a:p>
            <a:pPr marL="285750" indent="-285750">
              <a:lnSpc>
                <a:spcPct val="150000"/>
              </a:lnSpc>
              <a:buFont typeface="Wingdings" panose="05000000000000000000" pitchFamily="2" charset="2"/>
              <a:buChar char="§"/>
            </a:pPr>
            <a:r>
              <a:rPr lang="en-IN" sz="1300" dirty="0">
                <a:solidFill>
                  <a:schemeClr val="bg1">
                    <a:lumMod val="50000"/>
                  </a:schemeClr>
                </a:solidFill>
                <a:latin typeface="+mn-lt"/>
                <a:sym typeface="Average"/>
              </a:rPr>
              <a:t>Option to tune hyperparameters to change the accuracy/speed trade-off.</a:t>
            </a:r>
          </a:p>
          <a:p>
            <a:pPr marL="285750" indent="-285750">
              <a:lnSpc>
                <a:spcPct val="150000"/>
              </a:lnSpc>
              <a:buFont typeface="Wingdings" panose="05000000000000000000" pitchFamily="2" charset="2"/>
              <a:buChar char="§"/>
            </a:pPr>
            <a:r>
              <a:rPr lang="en-IN" sz="1300" dirty="0">
                <a:solidFill>
                  <a:schemeClr val="bg1">
                    <a:lumMod val="50000"/>
                  </a:schemeClr>
                </a:solidFill>
                <a:latin typeface="+mn-lt"/>
                <a:sym typeface="Average"/>
              </a:rPr>
              <a:t>It has small memory usage</a:t>
            </a:r>
            <a:endParaRPr lang="en-IN" sz="1300" dirty="0"/>
          </a:p>
        </p:txBody>
      </p:sp>
      <p:sp>
        <p:nvSpPr>
          <p:cNvPr id="9" name="TextBox 8">
            <a:extLst>
              <a:ext uri="{FF2B5EF4-FFF2-40B4-BE49-F238E27FC236}">
                <a16:creationId xmlns:a16="http://schemas.microsoft.com/office/drawing/2014/main" id="{84234B43-CA09-45DB-A908-26CDD3477D56}"/>
              </a:ext>
            </a:extLst>
          </p:cNvPr>
          <p:cNvSpPr txBox="1"/>
          <p:nvPr/>
        </p:nvSpPr>
        <p:spPr>
          <a:xfrm>
            <a:off x="80691" y="3228342"/>
            <a:ext cx="6656538" cy="655436"/>
          </a:xfrm>
          <a:prstGeom prst="rect">
            <a:avLst/>
          </a:prstGeom>
          <a:noFill/>
          <a:ln>
            <a:solidFill>
              <a:schemeClr val="tx1">
                <a:lumMod val="50000"/>
                <a:lumOff val="50000"/>
              </a:schemeClr>
            </a:solidFill>
            <a:prstDash val="dash"/>
          </a:ln>
        </p:spPr>
        <p:txBody>
          <a:bodyPr wrap="square" rtlCol="0">
            <a:spAutoFit/>
          </a:bodyPr>
          <a:lstStyle/>
          <a:p>
            <a:pPr>
              <a:lnSpc>
                <a:spcPct val="150000"/>
              </a:lnSpc>
            </a:pPr>
            <a:r>
              <a:rPr lang="en-IN" sz="1300" dirty="0">
                <a:solidFill>
                  <a:schemeClr val="bg1">
                    <a:lumMod val="50000"/>
                  </a:schemeClr>
                </a:solidFill>
                <a:latin typeface="+mn-lt"/>
                <a:sym typeface="Average"/>
              </a:rPr>
              <a:t>Cons</a:t>
            </a:r>
          </a:p>
          <a:p>
            <a:pPr marL="285750" lvl="1" indent="-285750">
              <a:lnSpc>
                <a:spcPct val="150000"/>
              </a:lnSpc>
              <a:buFont typeface="Wingdings" panose="05000000000000000000" pitchFamily="2" charset="2"/>
              <a:buChar char="§"/>
            </a:pPr>
            <a:r>
              <a:rPr lang="en-IN" sz="1300" dirty="0">
                <a:solidFill>
                  <a:schemeClr val="bg1">
                    <a:lumMod val="50000"/>
                  </a:schemeClr>
                </a:solidFill>
                <a:latin typeface="+mn-lt"/>
                <a:sym typeface="Average"/>
              </a:rPr>
              <a:t>It does not support GPU processing.</a:t>
            </a:r>
          </a:p>
        </p:txBody>
      </p:sp>
      <p:graphicFrame>
        <p:nvGraphicFramePr>
          <p:cNvPr id="7" name="Table 6">
            <a:extLst>
              <a:ext uri="{FF2B5EF4-FFF2-40B4-BE49-F238E27FC236}">
                <a16:creationId xmlns:a16="http://schemas.microsoft.com/office/drawing/2014/main" id="{D81D920E-6968-45AF-98BF-F5BADD08CC97}"/>
              </a:ext>
            </a:extLst>
          </p:cNvPr>
          <p:cNvGraphicFramePr>
            <a:graphicFrameLocks noGrp="1"/>
          </p:cNvGraphicFramePr>
          <p:nvPr>
            <p:extLst>
              <p:ext uri="{D42A27DB-BD31-4B8C-83A1-F6EECF244321}">
                <p14:modId xmlns:p14="http://schemas.microsoft.com/office/powerpoint/2010/main" val="967369506"/>
              </p:ext>
            </p:extLst>
          </p:nvPr>
        </p:nvGraphicFramePr>
        <p:xfrm>
          <a:off x="7073659" y="3357229"/>
          <a:ext cx="1733911" cy="801383"/>
        </p:xfrm>
        <a:graphic>
          <a:graphicData uri="http://schemas.openxmlformats.org/drawingml/2006/table">
            <a:tbl>
              <a:tblPr/>
              <a:tblGrid>
                <a:gridCol w="467881">
                  <a:extLst>
                    <a:ext uri="{9D8B030D-6E8A-4147-A177-3AD203B41FA5}">
                      <a16:colId xmlns:a16="http://schemas.microsoft.com/office/drawing/2014/main" val="3643621973"/>
                    </a:ext>
                  </a:extLst>
                </a:gridCol>
                <a:gridCol w="467881">
                  <a:extLst>
                    <a:ext uri="{9D8B030D-6E8A-4147-A177-3AD203B41FA5}">
                      <a16:colId xmlns:a16="http://schemas.microsoft.com/office/drawing/2014/main" val="744457014"/>
                    </a:ext>
                  </a:extLst>
                </a:gridCol>
                <a:gridCol w="798149">
                  <a:extLst>
                    <a:ext uri="{9D8B030D-6E8A-4147-A177-3AD203B41FA5}">
                      <a16:colId xmlns:a16="http://schemas.microsoft.com/office/drawing/2014/main" val="3393106829"/>
                    </a:ext>
                  </a:extLst>
                </a:gridCol>
              </a:tblGrid>
              <a:tr h="264286">
                <a:tc>
                  <a:txBody>
                    <a:bodyPr/>
                    <a:lstStyle/>
                    <a:p>
                      <a:pPr algn="l" fontAlgn="b"/>
                      <a:endParaRPr lang="en-US" sz="1300" b="0" i="0" u="none" strike="noStrike">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72811">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0.86</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0.11</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64286">
                <a:tc>
                  <a:txBody>
                    <a:bodyPr/>
                    <a:lstStyle/>
                    <a:p>
                      <a:pPr algn="ctr" rtl="0" fontAlgn="ctr"/>
                      <a:r>
                        <a:rPr lang="en-US" sz="1300" b="0" i="0" u="none" strike="noStrike">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0.77</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0.08</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sp>
        <p:nvSpPr>
          <p:cNvPr id="2" name="TextBox 1">
            <a:extLst>
              <a:ext uri="{FF2B5EF4-FFF2-40B4-BE49-F238E27FC236}">
                <a16:creationId xmlns:a16="http://schemas.microsoft.com/office/drawing/2014/main" id="{7EE756F6-0708-426A-B9AA-AD2D56F44745}"/>
              </a:ext>
            </a:extLst>
          </p:cNvPr>
          <p:cNvSpPr txBox="1"/>
          <p:nvPr/>
        </p:nvSpPr>
        <p:spPr>
          <a:xfrm>
            <a:off x="6995358" y="1772913"/>
            <a:ext cx="2067950"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 secondary dataset </a:t>
            </a:r>
          </a:p>
        </p:txBody>
      </p:sp>
      <p:sp>
        <p:nvSpPr>
          <p:cNvPr id="10" name="TextBox 9">
            <a:extLst>
              <a:ext uri="{FF2B5EF4-FFF2-40B4-BE49-F238E27FC236}">
                <a16:creationId xmlns:a16="http://schemas.microsoft.com/office/drawing/2014/main" id="{FA289945-4E19-4BE6-A4F3-E8AB2F5079FC}"/>
              </a:ext>
            </a:extLst>
          </p:cNvPr>
          <p:cNvSpPr txBox="1"/>
          <p:nvPr/>
        </p:nvSpPr>
        <p:spPr>
          <a:xfrm>
            <a:off x="6995358" y="3085985"/>
            <a:ext cx="2067950"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Without secondary dataset </a:t>
            </a:r>
          </a:p>
        </p:txBody>
      </p:sp>
    </p:spTree>
    <p:extLst>
      <p:ext uri="{BB962C8B-B14F-4D97-AF65-F5344CB8AC3E}">
        <p14:creationId xmlns:p14="http://schemas.microsoft.com/office/powerpoint/2010/main" val="17213736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83f00c33ef_0_17"/>
          <p:cNvSpPr txBox="1">
            <a:spLocks noGrp="1"/>
          </p:cNvSpPr>
          <p:nvPr>
            <p:ph type="title"/>
          </p:nvPr>
        </p:nvSpPr>
        <p:spPr>
          <a:xfrm>
            <a:off x="0" y="2"/>
            <a:ext cx="29277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Models</a:t>
            </a:r>
            <a:endParaRPr dirty="0">
              <a:solidFill>
                <a:srgbClr val="000000"/>
              </a:solidFill>
            </a:endParaRPr>
          </a:p>
          <a:p>
            <a:pPr marL="0" lvl="0" indent="0" algn="l" rtl="0">
              <a:spcBef>
                <a:spcPts val="0"/>
              </a:spcBef>
              <a:spcAft>
                <a:spcPts val="0"/>
              </a:spcAft>
              <a:buNone/>
            </a:pPr>
            <a:endParaRPr dirty="0"/>
          </a:p>
        </p:txBody>
      </p:sp>
      <p:pic>
        <p:nvPicPr>
          <p:cNvPr id="3" name="Picture 2" descr="A screenshot of a cell phone&#10;&#10;Description automatically generated">
            <a:extLst>
              <a:ext uri="{FF2B5EF4-FFF2-40B4-BE49-F238E27FC236}">
                <a16:creationId xmlns:a16="http://schemas.microsoft.com/office/drawing/2014/main" id="{033515EA-979F-5B43-BFC0-BBCE402F724F}"/>
              </a:ext>
            </a:extLst>
          </p:cNvPr>
          <p:cNvPicPr>
            <a:picLocks noChangeAspect="1"/>
          </p:cNvPicPr>
          <p:nvPr/>
        </p:nvPicPr>
        <p:blipFill>
          <a:blip r:embed="rId3"/>
          <a:stretch>
            <a:fillRect/>
          </a:stretch>
        </p:blipFill>
        <p:spPr>
          <a:xfrm>
            <a:off x="4572000" y="1358599"/>
            <a:ext cx="4398264" cy="3088199"/>
          </a:xfrm>
          <a:prstGeom prst="rect">
            <a:avLst/>
          </a:prstGeom>
          <a:ln>
            <a:solidFill>
              <a:schemeClr val="bg1">
                <a:lumMod val="50000"/>
              </a:schemeClr>
            </a:solidFill>
          </a:ln>
        </p:spPr>
      </p:pic>
      <p:sp>
        <p:nvSpPr>
          <p:cNvPr id="4" name="TextBox 3">
            <a:extLst>
              <a:ext uri="{FF2B5EF4-FFF2-40B4-BE49-F238E27FC236}">
                <a16:creationId xmlns:a16="http://schemas.microsoft.com/office/drawing/2014/main" id="{4452BFD7-6956-C840-A559-7B695118D896}"/>
              </a:ext>
            </a:extLst>
          </p:cNvPr>
          <p:cNvSpPr txBox="1"/>
          <p:nvPr/>
        </p:nvSpPr>
        <p:spPr>
          <a:xfrm>
            <a:off x="74676" y="788715"/>
            <a:ext cx="4151376" cy="4185761"/>
          </a:xfrm>
          <a:prstGeom prst="rect">
            <a:avLst/>
          </a:prstGeom>
          <a:noFill/>
        </p:spPr>
        <p:txBody>
          <a:bodyPr wrap="square" rtlCol="0">
            <a:spAutoFit/>
          </a:bodyPr>
          <a:lstStyle/>
          <a:p>
            <a:r>
              <a:rPr lang="en-US" b="1" u="sng" dirty="0">
                <a:latin typeface="+mn-lt"/>
              </a:rPr>
              <a:t>Matrix</a:t>
            </a:r>
            <a:r>
              <a:rPr lang="en-US" b="1" dirty="0">
                <a:latin typeface="+mn-lt"/>
              </a:rPr>
              <a:t> </a:t>
            </a:r>
            <a:r>
              <a:rPr lang="en-US" b="1" u="sng" dirty="0">
                <a:latin typeface="+mn-lt"/>
              </a:rPr>
              <a:t>Factorization</a:t>
            </a:r>
            <a:r>
              <a:rPr lang="en-US" b="1" dirty="0">
                <a:latin typeface="+mn-lt"/>
              </a:rPr>
              <a:t> :-</a:t>
            </a:r>
          </a:p>
          <a:p>
            <a:endParaRPr lang="en-US" b="1" dirty="0"/>
          </a:p>
          <a:p>
            <a:pPr marL="285750" indent="-285750">
              <a:buFont typeface="Wingdings" panose="05000000000000000000" pitchFamily="2" charset="2"/>
              <a:buChar char="§"/>
            </a:pPr>
            <a:r>
              <a:rPr lang="en-US" dirty="0"/>
              <a:t>Decomposes the interaction matrix into two user and item matrices</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The factorized matrices/embeddings have the same number or rows but different number of columns depending on the size of the users or items. </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The latent embeddings capture latent features about attributes of users and items</a:t>
            </a:r>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83f00c33ef_0_17"/>
          <p:cNvSpPr txBox="1">
            <a:spLocks noGrp="1"/>
          </p:cNvSpPr>
          <p:nvPr>
            <p:ph type="title"/>
          </p:nvPr>
        </p:nvSpPr>
        <p:spPr>
          <a:xfrm>
            <a:off x="0" y="2"/>
            <a:ext cx="29277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Models</a:t>
            </a:r>
            <a:endParaRPr dirty="0">
              <a:solidFill>
                <a:srgbClr val="000000"/>
              </a:solidFill>
            </a:endParaRPr>
          </a:p>
          <a:p>
            <a:pPr marL="0" lvl="0" indent="0" algn="l" rtl="0">
              <a:spcBef>
                <a:spcPts val="0"/>
              </a:spcBef>
              <a:spcAft>
                <a:spcPts val="0"/>
              </a:spcAft>
              <a:buNone/>
            </a:pPr>
            <a:endParaRPr dirty="0"/>
          </a:p>
        </p:txBody>
      </p:sp>
      <p:sp>
        <p:nvSpPr>
          <p:cNvPr id="162" name="Google Shape;162;g83f00c33ef_0_17"/>
          <p:cNvSpPr txBox="1">
            <a:spLocks noGrp="1"/>
          </p:cNvSpPr>
          <p:nvPr>
            <p:ph type="body" idx="1"/>
          </p:nvPr>
        </p:nvSpPr>
        <p:spPr>
          <a:xfrm>
            <a:off x="80692" y="770566"/>
            <a:ext cx="9063308" cy="28383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b="1" u="sng" dirty="0">
                <a:solidFill>
                  <a:schemeClr val="bg1">
                    <a:lumMod val="50000"/>
                  </a:schemeClr>
                </a:solidFill>
                <a:latin typeface="+mn-lt"/>
              </a:rPr>
              <a:t>Hybrid Matrix Factorization:-</a:t>
            </a:r>
          </a:p>
          <a:p>
            <a:pPr marL="285750" indent="-285750" algn="just">
              <a:buClr>
                <a:schemeClr val="bg1"/>
              </a:buClr>
              <a:buFont typeface="Wingdings" pitchFamily="2" charset="2"/>
              <a:buChar char="§"/>
            </a:pPr>
            <a:r>
              <a:rPr lang="en-US" sz="1300" dirty="0">
                <a:solidFill>
                  <a:schemeClr val="bg1">
                    <a:lumMod val="50000"/>
                  </a:schemeClr>
                </a:solidFill>
                <a:latin typeface="+mn-lt"/>
              </a:rPr>
              <a:t>Hybrid recommender is an advanced kind of recommender that uses both collaborative and content-based filtering for making recommendations. </a:t>
            </a:r>
          </a:p>
          <a:p>
            <a:pPr marL="285750" indent="-285750" algn="just">
              <a:buClr>
                <a:schemeClr val="bg1"/>
              </a:buClr>
              <a:buFont typeface="Wingdings" pitchFamily="2" charset="2"/>
              <a:buChar char="§"/>
            </a:pPr>
            <a:r>
              <a:rPr lang="en-US" sz="1300" dirty="0">
                <a:solidFill>
                  <a:schemeClr val="bg1">
                    <a:lumMod val="50000"/>
                  </a:schemeClr>
                </a:solidFill>
                <a:latin typeface="+mn-lt"/>
              </a:rPr>
              <a:t>Hybrid matrix factorization model represents users and items as linear combinations of their content features’ latent factors. </a:t>
            </a:r>
          </a:p>
          <a:p>
            <a:pPr marL="0" lvl="0" indent="0" algn="l" rtl="0">
              <a:spcBef>
                <a:spcPts val="0"/>
              </a:spcBef>
              <a:spcAft>
                <a:spcPts val="0"/>
              </a:spcAft>
              <a:buNone/>
            </a:pPr>
            <a:endParaRPr sz="1300" dirty="0">
              <a:solidFill>
                <a:schemeClr val="bg1">
                  <a:lumMod val="50000"/>
                </a:schemeClr>
              </a:solidFill>
              <a:latin typeface="+mn-lt"/>
            </a:endParaRPr>
          </a:p>
        </p:txBody>
      </p:sp>
      <p:graphicFrame>
        <p:nvGraphicFramePr>
          <p:cNvPr id="5" name="Table 4">
            <a:extLst>
              <a:ext uri="{FF2B5EF4-FFF2-40B4-BE49-F238E27FC236}">
                <a16:creationId xmlns:a16="http://schemas.microsoft.com/office/drawing/2014/main" id="{5DE1DD85-4779-4FCC-9C52-AEF9045E68E9}"/>
              </a:ext>
            </a:extLst>
          </p:cNvPr>
          <p:cNvGraphicFramePr>
            <a:graphicFrameLocks noGrp="1"/>
          </p:cNvGraphicFramePr>
          <p:nvPr>
            <p:extLst>
              <p:ext uri="{D42A27DB-BD31-4B8C-83A1-F6EECF244321}">
                <p14:modId xmlns:p14="http://schemas.microsoft.com/office/powerpoint/2010/main" val="1744007796"/>
              </p:ext>
            </p:extLst>
          </p:nvPr>
        </p:nvGraphicFramePr>
        <p:xfrm>
          <a:off x="6935639" y="2025625"/>
          <a:ext cx="1871932" cy="773972"/>
        </p:xfrm>
        <a:graphic>
          <a:graphicData uri="http://schemas.openxmlformats.org/drawingml/2006/table">
            <a:tbl>
              <a:tblPr/>
              <a:tblGrid>
                <a:gridCol w="637144">
                  <a:extLst>
                    <a:ext uri="{9D8B030D-6E8A-4147-A177-3AD203B41FA5}">
                      <a16:colId xmlns:a16="http://schemas.microsoft.com/office/drawing/2014/main" val="3643621973"/>
                    </a:ext>
                  </a:extLst>
                </a:gridCol>
                <a:gridCol w="555939">
                  <a:extLst>
                    <a:ext uri="{9D8B030D-6E8A-4147-A177-3AD203B41FA5}">
                      <a16:colId xmlns:a16="http://schemas.microsoft.com/office/drawing/2014/main" val="744457014"/>
                    </a:ext>
                  </a:extLst>
                </a:gridCol>
                <a:gridCol w="678849">
                  <a:extLst>
                    <a:ext uri="{9D8B030D-6E8A-4147-A177-3AD203B41FA5}">
                      <a16:colId xmlns:a16="http://schemas.microsoft.com/office/drawing/2014/main" val="3393106829"/>
                    </a:ext>
                  </a:extLst>
                </a:gridCol>
              </a:tblGrid>
              <a:tr h="255246">
                <a:tc>
                  <a:txBody>
                    <a:bodyPr/>
                    <a:lstStyle/>
                    <a:p>
                      <a:pPr algn="l" fontAlgn="b"/>
                      <a:endParaRPr lang="en-US" sz="1300" b="0" i="0" u="none" strike="noStrike" dirty="0">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dirty="0">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63480">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200" dirty="0">
                          <a:solidFill>
                            <a:schemeClr val="bg1">
                              <a:lumMod val="50000"/>
                            </a:schemeClr>
                          </a:solidFill>
                        </a:rPr>
                        <a:t>0.97</a:t>
                      </a:r>
                      <a:endParaRPr lang="en-US" sz="1300" b="0" i="0" u="none" strike="noStrike" dirty="0">
                        <a:solidFill>
                          <a:schemeClr val="bg1">
                            <a:lumMod val="50000"/>
                          </a:schemeClr>
                        </a:solidFill>
                        <a:effectLst/>
                        <a:latin typeface="Calibri" panose="020F0502020204030204" pitchFamily="34" charset="0"/>
                      </a:endParaRP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200" dirty="0">
                          <a:solidFill>
                            <a:schemeClr val="bg1">
                              <a:lumMod val="50000"/>
                            </a:schemeClr>
                          </a:solidFill>
                        </a:rPr>
                        <a:t>0.11</a:t>
                      </a:r>
                      <a:endParaRPr lang="en-US" sz="1300" b="0" i="0" u="none" strike="noStrike" dirty="0">
                        <a:solidFill>
                          <a:schemeClr val="bg1">
                            <a:lumMod val="50000"/>
                          </a:schemeClr>
                        </a:solidFill>
                        <a:effectLst/>
                        <a:latin typeface="Calibri" panose="020F0502020204030204" pitchFamily="34" charset="0"/>
                      </a:endParaRP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55246">
                <a:tc>
                  <a:txBody>
                    <a:bodyPr/>
                    <a:lstStyle/>
                    <a:p>
                      <a:pPr algn="ctr" rtl="0" fontAlgn="ctr"/>
                      <a:r>
                        <a:rPr lang="en-US" sz="1300" b="0" i="0" u="none" strike="noStrike" dirty="0">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200" dirty="0">
                          <a:solidFill>
                            <a:schemeClr val="bg1">
                              <a:lumMod val="50000"/>
                            </a:schemeClr>
                          </a:solidFill>
                        </a:rPr>
                        <a:t>0.88</a:t>
                      </a:r>
                      <a:endParaRPr lang="en-US" sz="1300" b="0" i="0" u="none" strike="noStrike" dirty="0">
                        <a:solidFill>
                          <a:schemeClr val="bg1">
                            <a:lumMod val="50000"/>
                          </a:schemeClr>
                        </a:solidFill>
                        <a:effectLst/>
                        <a:latin typeface="Calibri" panose="020F0502020204030204" pitchFamily="34" charset="0"/>
                      </a:endParaRP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200" dirty="0">
                          <a:solidFill>
                            <a:schemeClr val="bg1">
                              <a:lumMod val="50000"/>
                            </a:schemeClr>
                          </a:solidFill>
                        </a:rPr>
                        <a:t>0.05</a:t>
                      </a:r>
                      <a:endParaRPr lang="en-US" sz="1300" b="0" i="0" u="none" strike="noStrike" dirty="0">
                        <a:solidFill>
                          <a:schemeClr val="bg1">
                            <a:lumMod val="50000"/>
                          </a:schemeClr>
                        </a:solidFill>
                        <a:effectLst/>
                        <a:latin typeface="Calibri" panose="020F0502020204030204" pitchFamily="34" charset="0"/>
                      </a:endParaRP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sp>
        <p:nvSpPr>
          <p:cNvPr id="8" name="TextBox 7">
            <a:extLst>
              <a:ext uri="{FF2B5EF4-FFF2-40B4-BE49-F238E27FC236}">
                <a16:creationId xmlns:a16="http://schemas.microsoft.com/office/drawing/2014/main" id="{26A2C942-D9B1-43AC-AF48-295BF86908B9}"/>
              </a:ext>
            </a:extLst>
          </p:cNvPr>
          <p:cNvSpPr txBox="1"/>
          <p:nvPr/>
        </p:nvSpPr>
        <p:spPr>
          <a:xfrm>
            <a:off x="80691" y="1973643"/>
            <a:ext cx="6251097" cy="1523174"/>
          </a:xfrm>
          <a:prstGeom prst="rect">
            <a:avLst/>
          </a:prstGeom>
          <a:noFill/>
          <a:ln>
            <a:solidFill>
              <a:schemeClr val="tx1">
                <a:lumMod val="50000"/>
                <a:lumOff val="50000"/>
              </a:schemeClr>
            </a:solidFill>
            <a:prstDash val="dash"/>
          </a:ln>
        </p:spPr>
        <p:txBody>
          <a:bodyPr wrap="square" rtlCol="0">
            <a:spAutoFit/>
          </a:bodyPr>
          <a:lstStyle/>
          <a:p>
            <a:pPr>
              <a:lnSpc>
                <a:spcPct val="150000"/>
              </a:lnSpc>
            </a:pPr>
            <a:r>
              <a:rPr lang="en-IN" sz="1300" dirty="0">
                <a:solidFill>
                  <a:schemeClr val="bg1">
                    <a:lumMod val="50000"/>
                  </a:schemeClr>
                </a:solidFill>
                <a:latin typeface="+mn-lt"/>
                <a:sym typeface="Average"/>
              </a:rPr>
              <a:t>Pros</a:t>
            </a:r>
          </a:p>
          <a:p>
            <a:pPr marL="285750" indent="-285750" algn="just">
              <a:lnSpc>
                <a:spcPct val="115000"/>
              </a:lnSpc>
              <a:buClr>
                <a:schemeClr val="bg1"/>
              </a:buClr>
              <a:buSzPts val="1800"/>
              <a:buFont typeface="Wingdings" pitchFamily="2" charset="2"/>
              <a:buChar char="§"/>
            </a:pPr>
            <a:r>
              <a:rPr lang="en-US" sz="1300" dirty="0">
                <a:solidFill>
                  <a:schemeClr val="bg1">
                    <a:lumMod val="50000"/>
                  </a:schemeClr>
                </a:solidFill>
                <a:latin typeface="+mn-lt"/>
                <a:sym typeface="Average"/>
              </a:rPr>
              <a:t>Hybrid matrix factorization model represents users and items as linear combinations of their content features’ latent factors</a:t>
            </a:r>
            <a:endParaRPr lang="en-IN" sz="1300" dirty="0">
              <a:solidFill>
                <a:schemeClr val="bg1">
                  <a:lumMod val="50000"/>
                </a:schemeClr>
              </a:solidFill>
              <a:latin typeface="+mn-lt"/>
              <a:sym typeface="Average"/>
            </a:endParaRPr>
          </a:p>
          <a:p>
            <a:pPr marL="285750" indent="-285750" algn="just">
              <a:lnSpc>
                <a:spcPct val="115000"/>
              </a:lnSpc>
              <a:buClr>
                <a:schemeClr val="bg1"/>
              </a:buClr>
              <a:buSzPts val="1800"/>
              <a:buFont typeface="Wingdings" pitchFamily="2" charset="2"/>
              <a:buChar char="§"/>
            </a:pPr>
            <a:r>
              <a:rPr lang="en-IN" sz="1300" dirty="0">
                <a:solidFill>
                  <a:schemeClr val="bg1">
                    <a:lumMod val="50000"/>
                  </a:schemeClr>
                </a:solidFill>
                <a:latin typeface="+mn-lt"/>
                <a:sym typeface="Average"/>
              </a:rPr>
              <a:t>Able to Handle sparse data.</a:t>
            </a:r>
          </a:p>
          <a:p>
            <a:pPr marL="285750" indent="-285750" algn="just">
              <a:lnSpc>
                <a:spcPct val="115000"/>
              </a:lnSpc>
              <a:buClr>
                <a:schemeClr val="bg1"/>
              </a:buClr>
              <a:buSzPts val="1800"/>
              <a:buFont typeface="Wingdings" pitchFamily="2" charset="2"/>
              <a:buChar char="§"/>
            </a:pPr>
            <a:r>
              <a:rPr lang="en-US" sz="1300" dirty="0">
                <a:solidFill>
                  <a:schemeClr val="bg1">
                    <a:lumMod val="50000"/>
                  </a:schemeClr>
                </a:solidFill>
                <a:latin typeface="+mn-lt"/>
                <a:sym typeface="Average"/>
              </a:rPr>
              <a:t>The model outperforms both collaborative and content-based models in sparse interaction data scenario. </a:t>
            </a:r>
            <a:endParaRPr lang="en-IN" sz="1300" dirty="0">
              <a:solidFill>
                <a:schemeClr val="bg1">
                  <a:lumMod val="50000"/>
                </a:schemeClr>
              </a:solidFill>
              <a:latin typeface="+mn-lt"/>
              <a:sym typeface="Average"/>
            </a:endParaRPr>
          </a:p>
        </p:txBody>
      </p:sp>
      <p:sp>
        <p:nvSpPr>
          <p:cNvPr id="9" name="TextBox 8">
            <a:extLst>
              <a:ext uri="{FF2B5EF4-FFF2-40B4-BE49-F238E27FC236}">
                <a16:creationId xmlns:a16="http://schemas.microsoft.com/office/drawing/2014/main" id="{84234B43-CA09-45DB-A908-26CDD3477D56}"/>
              </a:ext>
            </a:extLst>
          </p:cNvPr>
          <p:cNvSpPr txBox="1"/>
          <p:nvPr/>
        </p:nvSpPr>
        <p:spPr>
          <a:xfrm>
            <a:off x="80691" y="3539949"/>
            <a:ext cx="6656538" cy="602922"/>
          </a:xfrm>
          <a:prstGeom prst="rect">
            <a:avLst/>
          </a:prstGeom>
          <a:noFill/>
          <a:ln>
            <a:solidFill>
              <a:schemeClr val="tx1">
                <a:lumMod val="50000"/>
                <a:lumOff val="50000"/>
              </a:schemeClr>
            </a:solidFill>
            <a:prstDash val="dash"/>
          </a:ln>
        </p:spPr>
        <p:txBody>
          <a:bodyPr wrap="square" rtlCol="0">
            <a:spAutoFit/>
          </a:bodyPr>
          <a:lstStyle/>
          <a:p>
            <a:pPr>
              <a:lnSpc>
                <a:spcPct val="150000"/>
              </a:lnSpc>
            </a:pPr>
            <a:r>
              <a:rPr lang="en-IN" sz="1300" dirty="0">
                <a:solidFill>
                  <a:schemeClr val="bg1">
                    <a:lumMod val="50000"/>
                  </a:schemeClr>
                </a:solidFill>
                <a:latin typeface="+mn-lt"/>
                <a:sym typeface="Average"/>
              </a:rPr>
              <a:t>Cons</a:t>
            </a:r>
          </a:p>
          <a:p>
            <a:pPr marL="285750" lvl="1" indent="-285750" algn="just">
              <a:lnSpc>
                <a:spcPct val="115000"/>
              </a:lnSpc>
              <a:buClr>
                <a:schemeClr val="bg1"/>
              </a:buClr>
              <a:buSzPts val="1800"/>
              <a:buFont typeface="Wingdings" pitchFamily="2" charset="2"/>
              <a:buChar char="§"/>
            </a:pPr>
            <a:r>
              <a:rPr lang="en-IN" sz="1300" dirty="0">
                <a:solidFill>
                  <a:schemeClr val="bg1">
                    <a:lumMod val="50000"/>
                  </a:schemeClr>
                </a:solidFill>
                <a:latin typeface="+mn-lt"/>
                <a:sym typeface="Average"/>
              </a:rPr>
              <a:t>Increased processing time</a:t>
            </a:r>
          </a:p>
        </p:txBody>
      </p:sp>
      <p:graphicFrame>
        <p:nvGraphicFramePr>
          <p:cNvPr id="7" name="Table 6">
            <a:extLst>
              <a:ext uri="{FF2B5EF4-FFF2-40B4-BE49-F238E27FC236}">
                <a16:creationId xmlns:a16="http://schemas.microsoft.com/office/drawing/2014/main" id="{55E77CF2-45B7-4FD2-B5B6-0FAEBD3F5829}"/>
              </a:ext>
            </a:extLst>
          </p:cNvPr>
          <p:cNvGraphicFramePr>
            <a:graphicFrameLocks noGrp="1"/>
          </p:cNvGraphicFramePr>
          <p:nvPr>
            <p:extLst>
              <p:ext uri="{D42A27DB-BD31-4B8C-83A1-F6EECF244321}">
                <p14:modId xmlns:p14="http://schemas.microsoft.com/office/powerpoint/2010/main" val="2509260887"/>
              </p:ext>
            </p:extLst>
          </p:nvPr>
        </p:nvGraphicFramePr>
        <p:xfrm>
          <a:off x="7073659" y="3357229"/>
          <a:ext cx="1733911" cy="801383"/>
        </p:xfrm>
        <a:graphic>
          <a:graphicData uri="http://schemas.openxmlformats.org/drawingml/2006/table">
            <a:tbl>
              <a:tblPr/>
              <a:tblGrid>
                <a:gridCol w="467881">
                  <a:extLst>
                    <a:ext uri="{9D8B030D-6E8A-4147-A177-3AD203B41FA5}">
                      <a16:colId xmlns:a16="http://schemas.microsoft.com/office/drawing/2014/main" val="3643621973"/>
                    </a:ext>
                  </a:extLst>
                </a:gridCol>
                <a:gridCol w="467881">
                  <a:extLst>
                    <a:ext uri="{9D8B030D-6E8A-4147-A177-3AD203B41FA5}">
                      <a16:colId xmlns:a16="http://schemas.microsoft.com/office/drawing/2014/main" val="744457014"/>
                    </a:ext>
                  </a:extLst>
                </a:gridCol>
                <a:gridCol w="798149">
                  <a:extLst>
                    <a:ext uri="{9D8B030D-6E8A-4147-A177-3AD203B41FA5}">
                      <a16:colId xmlns:a16="http://schemas.microsoft.com/office/drawing/2014/main" val="3393106829"/>
                    </a:ext>
                  </a:extLst>
                </a:gridCol>
              </a:tblGrid>
              <a:tr h="264286">
                <a:tc>
                  <a:txBody>
                    <a:bodyPr/>
                    <a:lstStyle/>
                    <a:p>
                      <a:pPr algn="l" fontAlgn="b"/>
                      <a:endParaRPr lang="en-US" sz="1300" b="0" i="0" u="none" strike="noStrike">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dirty="0">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72811">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0.95</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0.09</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64286">
                <a:tc>
                  <a:txBody>
                    <a:bodyPr/>
                    <a:lstStyle/>
                    <a:p>
                      <a:pPr algn="ctr" rtl="0" fontAlgn="ctr"/>
                      <a:r>
                        <a:rPr lang="en-US" sz="1300" b="0" i="0" u="none" strike="noStrike" dirty="0">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0.86</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0.05</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sp>
        <p:nvSpPr>
          <p:cNvPr id="10" name="TextBox 9">
            <a:extLst>
              <a:ext uri="{FF2B5EF4-FFF2-40B4-BE49-F238E27FC236}">
                <a16:creationId xmlns:a16="http://schemas.microsoft.com/office/drawing/2014/main" id="{C5D33F89-E5E3-4817-8C2C-E409F4D065A4}"/>
              </a:ext>
            </a:extLst>
          </p:cNvPr>
          <p:cNvSpPr txBox="1"/>
          <p:nvPr/>
        </p:nvSpPr>
        <p:spPr>
          <a:xfrm>
            <a:off x="7076050" y="1748626"/>
            <a:ext cx="2067950"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 secondary dataset </a:t>
            </a:r>
          </a:p>
        </p:txBody>
      </p:sp>
      <p:sp>
        <p:nvSpPr>
          <p:cNvPr id="11" name="TextBox 10">
            <a:extLst>
              <a:ext uri="{FF2B5EF4-FFF2-40B4-BE49-F238E27FC236}">
                <a16:creationId xmlns:a16="http://schemas.microsoft.com/office/drawing/2014/main" id="{4451B771-35B9-4400-8794-56001A1BEE8C}"/>
              </a:ext>
            </a:extLst>
          </p:cNvPr>
          <p:cNvSpPr txBox="1"/>
          <p:nvPr/>
        </p:nvSpPr>
        <p:spPr>
          <a:xfrm>
            <a:off x="6995358" y="3076596"/>
            <a:ext cx="2067950"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Without secondary dataset </a:t>
            </a:r>
          </a:p>
        </p:txBody>
      </p:sp>
    </p:spTree>
    <p:extLst>
      <p:ext uri="{BB962C8B-B14F-4D97-AF65-F5344CB8AC3E}">
        <p14:creationId xmlns:p14="http://schemas.microsoft.com/office/powerpoint/2010/main" val="170490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83f00c33ef_0_12"/>
          <p:cNvSpPr txBox="1">
            <a:spLocks noGrp="1"/>
          </p:cNvSpPr>
          <p:nvPr>
            <p:ph type="title"/>
          </p:nvPr>
        </p:nvSpPr>
        <p:spPr>
          <a:xfrm>
            <a:off x="0" y="-12"/>
            <a:ext cx="158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Models</a:t>
            </a:r>
            <a:endParaRPr dirty="0">
              <a:solidFill>
                <a:srgbClr val="000000"/>
              </a:solidFill>
            </a:endParaRPr>
          </a:p>
        </p:txBody>
      </p:sp>
      <p:sp>
        <p:nvSpPr>
          <p:cNvPr id="156" name="Google Shape;156;g83f00c33ef_0_12"/>
          <p:cNvSpPr txBox="1">
            <a:spLocks noGrp="1"/>
          </p:cNvSpPr>
          <p:nvPr>
            <p:ph type="body" idx="1"/>
          </p:nvPr>
        </p:nvSpPr>
        <p:spPr>
          <a:xfrm>
            <a:off x="69011" y="770995"/>
            <a:ext cx="6957801" cy="38291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300" b="1" u="sng" dirty="0">
                <a:solidFill>
                  <a:schemeClr val="bg1">
                    <a:lumMod val="50000"/>
                  </a:schemeClr>
                </a:solidFill>
                <a:latin typeface="+mn-lt"/>
              </a:rPr>
              <a:t>Collaborative Filtering</a:t>
            </a:r>
            <a:r>
              <a:rPr lang="en-US" sz="1300" dirty="0">
                <a:solidFill>
                  <a:schemeClr val="bg1">
                    <a:lumMod val="50000"/>
                  </a:schemeClr>
                </a:solidFill>
                <a:latin typeface="+mn-lt"/>
              </a:rPr>
              <a:t>:-</a:t>
            </a:r>
          </a:p>
          <a:p>
            <a:pPr marL="342900" lvl="0" algn="just"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Collaborative filtering incorporates matrix factorization and looks at user/item interactions (visits)and tries to find similarities among the users and items.</a:t>
            </a:r>
          </a:p>
          <a:p>
            <a:pPr marL="342900" lvl="0" algn="just"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Since it sees the interaction between users and items, it opens up new options for users to select from unlike content-based filtering.</a:t>
            </a:r>
          </a:p>
          <a:p>
            <a:pPr marL="342900" lvl="0" algn="l" rtl="0">
              <a:spcBef>
                <a:spcPts val="0"/>
              </a:spcBef>
              <a:spcAft>
                <a:spcPts val="0"/>
              </a:spcAft>
              <a:buClr>
                <a:schemeClr val="accent6">
                  <a:lumMod val="10000"/>
                </a:schemeClr>
              </a:buClr>
              <a:buFont typeface="Wingdings" pitchFamily="2" charset="2"/>
              <a:buChar char="§"/>
            </a:pPr>
            <a:endParaRPr lang="en-US" sz="1300" dirty="0">
              <a:solidFill>
                <a:schemeClr val="bg1">
                  <a:lumMod val="50000"/>
                </a:schemeClr>
              </a:solidFill>
              <a:latin typeface="+mn-lt"/>
            </a:endParaRPr>
          </a:p>
          <a:p>
            <a:pPr marL="0" lvl="0" indent="0" algn="l" rtl="0">
              <a:spcBef>
                <a:spcPts val="0"/>
              </a:spcBef>
              <a:spcAft>
                <a:spcPts val="0"/>
              </a:spcAft>
              <a:buClr>
                <a:schemeClr val="accent6">
                  <a:lumMod val="10000"/>
                </a:schemeClr>
              </a:buClr>
              <a:buNone/>
            </a:pPr>
            <a:r>
              <a:rPr lang="en-US" sz="1300" dirty="0">
                <a:solidFill>
                  <a:schemeClr val="bg1">
                    <a:lumMod val="50000"/>
                  </a:schemeClr>
                </a:solidFill>
                <a:latin typeface="+mn-lt"/>
              </a:rPr>
              <a:t>Pros:-</a:t>
            </a:r>
          </a:p>
          <a:p>
            <a:pPr marL="285750" lvl="0" indent="-285750" algn="l"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Checks user/item interaction matrix and helps finds new options for users unlike content based which recommends on the basis of user’s past history.</a:t>
            </a:r>
          </a:p>
          <a:p>
            <a:pPr marL="285750" lvl="0" indent="-285750" algn="l"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No domain knowledge necessary as the embeddings are automatically learned.</a:t>
            </a:r>
          </a:p>
          <a:p>
            <a:pPr marL="285750" lvl="0" indent="-285750" algn="l" rtl="0">
              <a:spcBef>
                <a:spcPts val="0"/>
              </a:spcBef>
              <a:spcAft>
                <a:spcPts val="0"/>
              </a:spcAft>
              <a:buClr>
                <a:schemeClr val="accent6">
                  <a:lumMod val="10000"/>
                </a:schemeClr>
              </a:buClr>
              <a:buFont typeface="Wingdings" pitchFamily="2" charset="2"/>
              <a:buChar char="§"/>
            </a:pPr>
            <a:endParaRPr lang="en-US" sz="1300" dirty="0">
              <a:solidFill>
                <a:schemeClr val="bg1">
                  <a:lumMod val="50000"/>
                </a:schemeClr>
              </a:solidFill>
              <a:latin typeface="+mn-lt"/>
            </a:endParaRPr>
          </a:p>
          <a:p>
            <a:pPr marL="0" lvl="0" indent="0" algn="l" rtl="0">
              <a:spcBef>
                <a:spcPts val="0"/>
              </a:spcBef>
              <a:spcAft>
                <a:spcPts val="0"/>
              </a:spcAft>
              <a:buClr>
                <a:schemeClr val="accent6">
                  <a:lumMod val="10000"/>
                </a:schemeClr>
              </a:buClr>
              <a:buNone/>
            </a:pPr>
            <a:r>
              <a:rPr lang="en-US" sz="1300" dirty="0">
                <a:solidFill>
                  <a:schemeClr val="bg1">
                    <a:lumMod val="50000"/>
                  </a:schemeClr>
                </a:solidFill>
                <a:latin typeface="+mn-lt"/>
              </a:rPr>
              <a:t>Cons:-</a:t>
            </a:r>
          </a:p>
          <a:p>
            <a:pPr marL="342900" lvl="0" algn="l"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Cannot handle new items</a:t>
            </a:r>
          </a:p>
          <a:p>
            <a:pPr marL="342900" lvl="0" algn="l" rtl="0">
              <a:spcBef>
                <a:spcPts val="0"/>
              </a:spcBef>
              <a:spcAft>
                <a:spcPts val="0"/>
              </a:spcAft>
              <a:buClr>
                <a:schemeClr val="accent6">
                  <a:lumMod val="10000"/>
                </a:schemeClr>
              </a:buClr>
              <a:buFont typeface="Wingdings" pitchFamily="2" charset="2"/>
              <a:buChar char="§"/>
            </a:pPr>
            <a:r>
              <a:rPr lang="en-US" sz="1300" dirty="0">
                <a:solidFill>
                  <a:schemeClr val="bg1">
                    <a:lumMod val="50000"/>
                  </a:schemeClr>
                </a:solidFill>
                <a:latin typeface="+mn-lt"/>
              </a:rPr>
              <a:t>Suffers from sparse interaction matrix between users and items</a:t>
            </a:r>
          </a:p>
          <a:p>
            <a:pPr marL="342900">
              <a:buClr>
                <a:schemeClr val="accent6">
                  <a:lumMod val="10000"/>
                </a:schemeClr>
              </a:buClr>
              <a:buFont typeface="Wingdings" pitchFamily="2" charset="2"/>
              <a:buChar char="§"/>
            </a:pPr>
            <a:r>
              <a:rPr lang="en-IN" sz="1300" dirty="0">
                <a:solidFill>
                  <a:schemeClr val="bg1">
                    <a:lumMod val="50000"/>
                  </a:schemeClr>
                </a:solidFill>
                <a:latin typeface="+mn-lt"/>
              </a:rPr>
              <a:t>Overfitting</a:t>
            </a:r>
            <a:r>
              <a:rPr lang="en-IN" sz="1300" dirty="0">
                <a:solidFill>
                  <a:schemeClr val="bg1">
                    <a:lumMod val="50000"/>
                  </a:schemeClr>
                </a:solidFill>
              </a:rPr>
              <a:t> </a:t>
            </a:r>
          </a:p>
          <a:p>
            <a:pPr marL="342900" lvl="0" algn="l" rtl="0">
              <a:spcBef>
                <a:spcPts val="0"/>
              </a:spcBef>
              <a:spcAft>
                <a:spcPts val="0"/>
              </a:spcAft>
              <a:buClr>
                <a:schemeClr val="accent6">
                  <a:lumMod val="10000"/>
                </a:schemeClr>
              </a:buClr>
              <a:buFont typeface="Wingdings" pitchFamily="2" charset="2"/>
              <a:buChar char="§"/>
            </a:pPr>
            <a:endParaRPr lang="en-US" sz="1300" dirty="0">
              <a:solidFill>
                <a:schemeClr val="bg1">
                  <a:lumMod val="50000"/>
                </a:schemeClr>
              </a:solidFill>
              <a:latin typeface="+mn-lt"/>
            </a:endParaRPr>
          </a:p>
          <a:p>
            <a:pPr marL="342900" lvl="0" algn="l" rtl="0">
              <a:spcBef>
                <a:spcPts val="0"/>
              </a:spcBef>
              <a:spcAft>
                <a:spcPts val="0"/>
              </a:spcAft>
              <a:buClr>
                <a:schemeClr val="accent6">
                  <a:lumMod val="10000"/>
                </a:schemeClr>
              </a:buClr>
              <a:buFont typeface="Wingdings" pitchFamily="2" charset="2"/>
              <a:buChar char="§"/>
            </a:pPr>
            <a:endParaRPr lang="en-US" dirty="0">
              <a:solidFill>
                <a:schemeClr val="bg1">
                  <a:lumMod val="50000"/>
                </a:schemeClr>
              </a:solidFill>
            </a:endParaRPr>
          </a:p>
          <a:p>
            <a:pPr marL="0" lvl="0" indent="0" algn="l" rtl="0">
              <a:spcBef>
                <a:spcPts val="0"/>
              </a:spcBef>
              <a:spcAft>
                <a:spcPts val="0"/>
              </a:spcAft>
              <a:buClr>
                <a:schemeClr val="accent6">
                  <a:lumMod val="10000"/>
                </a:schemeClr>
              </a:buClr>
              <a:buNone/>
            </a:pPr>
            <a:endParaRPr lang="en-US" dirty="0">
              <a:solidFill>
                <a:schemeClr val="bg1">
                  <a:lumMod val="50000"/>
                </a:schemeClr>
              </a:solidFill>
            </a:endParaRPr>
          </a:p>
          <a:p>
            <a:pPr marL="342900" lvl="0" algn="l" rtl="0">
              <a:spcBef>
                <a:spcPts val="0"/>
              </a:spcBef>
              <a:spcAft>
                <a:spcPts val="0"/>
              </a:spcAft>
              <a:buClr>
                <a:schemeClr val="accent6">
                  <a:lumMod val="10000"/>
                </a:schemeClr>
              </a:buClr>
              <a:buFont typeface="Wingdings" pitchFamily="2" charset="2"/>
              <a:buChar char="§"/>
            </a:pPr>
            <a:endParaRPr dirty="0">
              <a:solidFill>
                <a:schemeClr val="bg1">
                  <a:lumMod val="50000"/>
                </a:schemeClr>
              </a:solidFill>
            </a:endParaRPr>
          </a:p>
        </p:txBody>
      </p:sp>
      <p:graphicFrame>
        <p:nvGraphicFramePr>
          <p:cNvPr id="5" name="Table 4">
            <a:extLst>
              <a:ext uri="{FF2B5EF4-FFF2-40B4-BE49-F238E27FC236}">
                <a16:creationId xmlns:a16="http://schemas.microsoft.com/office/drawing/2014/main" id="{A48CF96C-DFDB-489C-88E7-A1385ECF8812}"/>
              </a:ext>
            </a:extLst>
          </p:cNvPr>
          <p:cNvGraphicFramePr>
            <a:graphicFrameLocks noGrp="1"/>
          </p:cNvGraphicFramePr>
          <p:nvPr>
            <p:extLst>
              <p:ext uri="{D42A27DB-BD31-4B8C-83A1-F6EECF244321}">
                <p14:modId xmlns:p14="http://schemas.microsoft.com/office/powerpoint/2010/main" val="4277847814"/>
              </p:ext>
            </p:extLst>
          </p:nvPr>
        </p:nvGraphicFramePr>
        <p:xfrm>
          <a:off x="7099536" y="2614507"/>
          <a:ext cx="1733911" cy="831044"/>
        </p:xfrm>
        <a:graphic>
          <a:graphicData uri="http://schemas.openxmlformats.org/drawingml/2006/table">
            <a:tbl>
              <a:tblPr/>
              <a:tblGrid>
                <a:gridCol w="467881">
                  <a:extLst>
                    <a:ext uri="{9D8B030D-6E8A-4147-A177-3AD203B41FA5}">
                      <a16:colId xmlns:a16="http://schemas.microsoft.com/office/drawing/2014/main" val="3643621973"/>
                    </a:ext>
                  </a:extLst>
                </a:gridCol>
                <a:gridCol w="467881">
                  <a:extLst>
                    <a:ext uri="{9D8B030D-6E8A-4147-A177-3AD203B41FA5}">
                      <a16:colId xmlns:a16="http://schemas.microsoft.com/office/drawing/2014/main" val="744457014"/>
                    </a:ext>
                  </a:extLst>
                </a:gridCol>
                <a:gridCol w="798149">
                  <a:extLst>
                    <a:ext uri="{9D8B030D-6E8A-4147-A177-3AD203B41FA5}">
                      <a16:colId xmlns:a16="http://schemas.microsoft.com/office/drawing/2014/main" val="3393106829"/>
                    </a:ext>
                  </a:extLst>
                </a:gridCol>
              </a:tblGrid>
              <a:tr h="293947">
                <a:tc>
                  <a:txBody>
                    <a:bodyPr/>
                    <a:lstStyle/>
                    <a:p>
                      <a:pPr algn="l" fontAlgn="b"/>
                      <a:endParaRPr lang="en-US" sz="1300" b="0" i="0" u="none" strike="noStrike">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72811">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0.96</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0.20</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64286">
                <a:tc>
                  <a:txBody>
                    <a:bodyPr/>
                    <a:lstStyle/>
                    <a:p>
                      <a:pPr algn="ctr" rtl="0" fontAlgn="ctr"/>
                      <a:r>
                        <a:rPr lang="en-US" sz="1300" b="0" i="0" u="none" strike="noStrike" dirty="0">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0.80</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0.03</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graphicFrame>
        <p:nvGraphicFramePr>
          <p:cNvPr id="6" name="Table 5">
            <a:extLst>
              <a:ext uri="{FF2B5EF4-FFF2-40B4-BE49-F238E27FC236}">
                <a16:creationId xmlns:a16="http://schemas.microsoft.com/office/drawing/2014/main" id="{435231ED-3FA2-49B7-98AE-A5E59EDB500C}"/>
              </a:ext>
            </a:extLst>
          </p:cNvPr>
          <p:cNvGraphicFramePr>
            <a:graphicFrameLocks noGrp="1"/>
          </p:cNvGraphicFramePr>
          <p:nvPr>
            <p:extLst>
              <p:ext uri="{D42A27DB-BD31-4B8C-83A1-F6EECF244321}">
                <p14:modId xmlns:p14="http://schemas.microsoft.com/office/powerpoint/2010/main" val="1081903786"/>
              </p:ext>
            </p:extLst>
          </p:nvPr>
        </p:nvGraphicFramePr>
        <p:xfrm>
          <a:off x="7099537" y="3854364"/>
          <a:ext cx="1733911" cy="801383"/>
        </p:xfrm>
        <a:graphic>
          <a:graphicData uri="http://schemas.openxmlformats.org/drawingml/2006/table">
            <a:tbl>
              <a:tblPr/>
              <a:tblGrid>
                <a:gridCol w="467881">
                  <a:extLst>
                    <a:ext uri="{9D8B030D-6E8A-4147-A177-3AD203B41FA5}">
                      <a16:colId xmlns:a16="http://schemas.microsoft.com/office/drawing/2014/main" val="3643621973"/>
                    </a:ext>
                  </a:extLst>
                </a:gridCol>
                <a:gridCol w="467881">
                  <a:extLst>
                    <a:ext uri="{9D8B030D-6E8A-4147-A177-3AD203B41FA5}">
                      <a16:colId xmlns:a16="http://schemas.microsoft.com/office/drawing/2014/main" val="744457014"/>
                    </a:ext>
                  </a:extLst>
                </a:gridCol>
                <a:gridCol w="798149">
                  <a:extLst>
                    <a:ext uri="{9D8B030D-6E8A-4147-A177-3AD203B41FA5}">
                      <a16:colId xmlns:a16="http://schemas.microsoft.com/office/drawing/2014/main" val="3393106829"/>
                    </a:ext>
                  </a:extLst>
                </a:gridCol>
              </a:tblGrid>
              <a:tr h="264286">
                <a:tc>
                  <a:txBody>
                    <a:bodyPr/>
                    <a:lstStyle/>
                    <a:p>
                      <a:pPr algn="l" fontAlgn="b"/>
                      <a:endParaRPr lang="en-US" sz="1300" b="0" i="0" u="none" strike="noStrike">
                        <a:solidFill>
                          <a:srgbClr val="000000"/>
                        </a:solidFill>
                        <a:effectLst/>
                        <a:latin typeface="Calibri" panose="020F0502020204030204" pitchFamily="34" charset="0"/>
                      </a:endParaRPr>
                    </a:p>
                  </a:txBody>
                  <a:tcPr marL="7620" marR="7620" marT="7620" marB="0" anchor="b">
                    <a:lnL>
                      <a:noFill/>
                    </a:lnL>
                    <a:lnR w="1270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tcPr>
                </a:tc>
                <a:tc>
                  <a:txBody>
                    <a:bodyPr/>
                    <a:lstStyle/>
                    <a:p>
                      <a:pPr algn="ctr" rtl="0" fontAlgn="ctr"/>
                      <a:r>
                        <a:rPr lang="en-US" sz="1300" b="1" i="0" u="none" strike="noStrike">
                          <a:solidFill>
                            <a:srgbClr val="FFFFFF"/>
                          </a:solidFill>
                          <a:effectLst/>
                          <a:latin typeface="Calibri" panose="020F0502020204030204" pitchFamily="34" charset="0"/>
                        </a:rPr>
                        <a:t>AUC</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tc>
                  <a:txBody>
                    <a:bodyPr/>
                    <a:lstStyle/>
                    <a:p>
                      <a:pPr algn="ctr" rtl="0" fontAlgn="ctr"/>
                      <a:r>
                        <a:rPr lang="en-US" sz="1300" b="1" i="0" u="none" strike="noStrike" dirty="0">
                          <a:solidFill>
                            <a:srgbClr val="FFFFFF"/>
                          </a:solidFill>
                          <a:effectLst/>
                          <a:latin typeface="Calibri" panose="020F0502020204030204" pitchFamily="34" charset="0"/>
                        </a:rPr>
                        <a:t>Precision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002060"/>
                    </a:solidFill>
                  </a:tcPr>
                </a:tc>
                <a:extLst>
                  <a:ext uri="{0D108BD9-81ED-4DB2-BD59-A6C34878D82A}">
                    <a16:rowId xmlns:a16="http://schemas.microsoft.com/office/drawing/2014/main" val="3193027757"/>
                  </a:ext>
                </a:extLst>
              </a:tr>
              <a:tr h="272811">
                <a:tc>
                  <a:txBody>
                    <a:bodyPr/>
                    <a:lstStyle/>
                    <a:p>
                      <a:pPr algn="ctr" rtl="0" fontAlgn="ctr"/>
                      <a:r>
                        <a:rPr lang="en-US" sz="1300" b="0" i="0" u="none" strike="noStrike">
                          <a:solidFill>
                            <a:srgbClr val="000000"/>
                          </a:solidFill>
                          <a:effectLst/>
                          <a:latin typeface="Calibri" panose="020F0502020204030204" pitchFamily="34" charset="0"/>
                        </a:rPr>
                        <a:t>Train</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0.90</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tc>
                  <a:txBody>
                    <a:bodyPr/>
                    <a:lstStyle/>
                    <a:p>
                      <a:pPr algn="ctr" rtl="0" fontAlgn="ctr"/>
                      <a:r>
                        <a:rPr lang="en-US" sz="1300" b="0" i="0" u="none" strike="noStrike" dirty="0">
                          <a:solidFill>
                            <a:srgbClr val="000000"/>
                          </a:solidFill>
                          <a:effectLst/>
                          <a:latin typeface="Calibri" panose="020F0502020204030204" pitchFamily="34" charset="0"/>
                        </a:rPr>
                        <a:t>0.18</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1E1E1"/>
                    </a:solidFill>
                  </a:tcPr>
                </a:tc>
                <a:extLst>
                  <a:ext uri="{0D108BD9-81ED-4DB2-BD59-A6C34878D82A}">
                    <a16:rowId xmlns:a16="http://schemas.microsoft.com/office/drawing/2014/main" val="1628911026"/>
                  </a:ext>
                </a:extLst>
              </a:tr>
              <a:tr h="264286">
                <a:tc>
                  <a:txBody>
                    <a:bodyPr/>
                    <a:lstStyle/>
                    <a:p>
                      <a:pPr algn="ctr" rtl="0" fontAlgn="ctr"/>
                      <a:r>
                        <a:rPr lang="en-US" sz="1300" b="0" i="0" u="none" strike="noStrike">
                          <a:solidFill>
                            <a:srgbClr val="000000"/>
                          </a:solidFill>
                          <a:effectLst/>
                          <a:latin typeface="Calibri" panose="020F0502020204030204" pitchFamily="34" charset="0"/>
                        </a:rPr>
                        <a:t>Test</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0.79</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tc>
                  <a:txBody>
                    <a:bodyPr/>
                    <a:lstStyle/>
                    <a:p>
                      <a:pPr algn="ctr" rtl="0" fontAlgn="ctr"/>
                      <a:r>
                        <a:rPr lang="en-US" sz="1300" b="0" i="0" u="none" strike="noStrike" dirty="0">
                          <a:solidFill>
                            <a:srgbClr val="000000"/>
                          </a:solidFill>
                          <a:effectLst/>
                          <a:latin typeface="Calibri" panose="020F0502020204030204" pitchFamily="34" charset="0"/>
                        </a:rPr>
                        <a:t>0.01</a:t>
                      </a:r>
                    </a:p>
                  </a:txBody>
                  <a:tcPr marL="7620" marR="7620" marT="762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0F0F0"/>
                    </a:solidFill>
                  </a:tcPr>
                </a:tc>
                <a:extLst>
                  <a:ext uri="{0D108BD9-81ED-4DB2-BD59-A6C34878D82A}">
                    <a16:rowId xmlns:a16="http://schemas.microsoft.com/office/drawing/2014/main" val="1501972191"/>
                  </a:ext>
                </a:extLst>
              </a:tr>
            </a:tbl>
          </a:graphicData>
        </a:graphic>
      </p:graphicFrame>
      <p:sp>
        <p:nvSpPr>
          <p:cNvPr id="8" name="TextBox 7">
            <a:extLst>
              <a:ext uri="{FF2B5EF4-FFF2-40B4-BE49-F238E27FC236}">
                <a16:creationId xmlns:a16="http://schemas.microsoft.com/office/drawing/2014/main" id="{EEB3B909-651E-4F61-8787-7E10CFD9A986}"/>
              </a:ext>
            </a:extLst>
          </p:cNvPr>
          <p:cNvSpPr txBox="1"/>
          <p:nvPr/>
        </p:nvSpPr>
        <p:spPr>
          <a:xfrm>
            <a:off x="7026812" y="2337508"/>
            <a:ext cx="2048177"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 secondary dataset </a:t>
            </a:r>
          </a:p>
        </p:txBody>
      </p:sp>
      <p:sp>
        <p:nvSpPr>
          <p:cNvPr id="9" name="TextBox 8">
            <a:extLst>
              <a:ext uri="{FF2B5EF4-FFF2-40B4-BE49-F238E27FC236}">
                <a16:creationId xmlns:a16="http://schemas.microsoft.com/office/drawing/2014/main" id="{981E50CE-20E4-40D2-8129-1624FA0504E1}"/>
              </a:ext>
            </a:extLst>
          </p:cNvPr>
          <p:cNvSpPr txBox="1"/>
          <p:nvPr/>
        </p:nvSpPr>
        <p:spPr>
          <a:xfrm>
            <a:off x="7026812" y="3584050"/>
            <a:ext cx="2048177" cy="276999"/>
          </a:xfrm>
          <a:prstGeom prst="rect">
            <a:avLst/>
          </a:prstGeom>
          <a:noFill/>
          <a:ln>
            <a:solidFill>
              <a:schemeClr val="bg1">
                <a:lumMod val="50000"/>
              </a:schemeClr>
            </a:solidFill>
          </a:ln>
        </p:spPr>
        <p:txBody>
          <a:bodyPr wrap="square" rtlCol="0">
            <a:spAutoFit/>
          </a:bodyPr>
          <a:lstStyle/>
          <a:p>
            <a:r>
              <a:rPr lang="en-US" sz="1200" dirty="0">
                <a:ln>
                  <a:solidFill>
                    <a:schemeClr val="bg1">
                      <a:lumMod val="50000"/>
                    </a:schemeClr>
                  </a:solidFill>
                </a:ln>
              </a:rPr>
              <a:t>Without secondary dataset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83f00c33ef_0_17"/>
          <p:cNvSpPr txBox="1">
            <a:spLocks noGrp="1"/>
          </p:cNvSpPr>
          <p:nvPr>
            <p:ph type="title"/>
          </p:nvPr>
        </p:nvSpPr>
        <p:spPr>
          <a:xfrm>
            <a:off x="0" y="2"/>
            <a:ext cx="4986068"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Hyperparameter Tuning</a:t>
            </a:r>
            <a:endParaRPr dirty="0">
              <a:solidFill>
                <a:srgbClr val="000000"/>
              </a:solidFill>
            </a:endParaRPr>
          </a:p>
          <a:p>
            <a:pPr marL="0" lvl="0" indent="0" algn="l" rtl="0">
              <a:spcBef>
                <a:spcPts val="0"/>
              </a:spcBef>
              <a:spcAft>
                <a:spcPts val="0"/>
              </a:spcAft>
              <a:buNone/>
            </a:pPr>
            <a:endParaRPr dirty="0"/>
          </a:p>
        </p:txBody>
      </p:sp>
      <p:sp>
        <p:nvSpPr>
          <p:cNvPr id="162" name="Google Shape;162;g83f00c33ef_0_17"/>
          <p:cNvSpPr txBox="1">
            <a:spLocks noGrp="1"/>
          </p:cNvSpPr>
          <p:nvPr>
            <p:ph type="body" idx="1"/>
          </p:nvPr>
        </p:nvSpPr>
        <p:spPr>
          <a:xfrm>
            <a:off x="156425" y="863550"/>
            <a:ext cx="8520600" cy="3416400"/>
          </a:xfrm>
          <a:prstGeom prst="rect">
            <a:avLst/>
          </a:prstGeom>
        </p:spPr>
        <p:txBody>
          <a:bodyPr spcFirstLastPara="1" wrap="square" lIns="91425" tIns="91425" rIns="91425" bIns="91425" anchor="t" anchorCtr="0">
            <a:noAutofit/>
          </a:bodyPr>
          <a:lstStyle/>
          <a:p>
            <a:pPr marL="285750" lvl="0" indent="-285750" algn="just">
              <a:buClrTx/>
              <a:buFont typeface="Wingdings" panose="05000000000000000000" pitchFamily="2" charset="2"/>
              <a:buChar char="§"/>
            </a:pPr>
            <a:r>
              <a:rPr lang="en-US" sz="1300" dirty="0">
                <a:solidFill>
                  <a:schemeClr val="bg1">
                    <a:lumMod val="50000"/>
                  </a:schemeClr>
                </a:solidFill>
                <a:latin typeface="+mn-lt"/>
              </a:rPr>
              <a:t>For Hybrid matrix factorization and collaborative filtering, we have found the loss function k-OS WARP gives optimum output</a:t>
            </a:r>
          </a:p>
          <a:p>
            <a:pPr marL="285750" lvl="0" indent="-285750" algn="just">
              <a:buClrTx/>
              <a:buFont typeface="Wingdings" panose="05000000000000000000" pitchFamily="2" charset="2"/>
              <a:buChar char="§"/>
            </a:pPr>
            <a:r>
              <a:rPr lang="en-US" sz="1300" dirty="0">
                <a:solidFill>
                  <a:schemeClr val="bg1">
                    <a:lumMod val="50000"/>
                  </a:schemeClr>
                </a:solidFill>
                <a:latin typeface="+mn-lt"/>
              </a:rPr>
              <a:t>To perform hyperparameters search to obtain the best model we utilized the </a:t>
            </a:r>
            <a:r>
              <a:rPr lang="en-US" sz="1300" b="1" i="1" dirty="0">
                <a:solidFill>
                  <a:schemeClr val="bg1">
                    <a:lumMod val="50000"/>
                  </a:schemeClr>
                </a:solidFill>
                <a:latin typeface="+mn-lt"/>
              </a:rPr>
              <a:t>scikit-optimizer</a:t>
            </a:r>
            <a:r>
              <a:rPr lang="en-US" sz="1300" dirty="0">
                <a:solidFill>
                  <a:schemeClr val="bg1">
                    <a:lumMod val="50000"/>
                  </a:schemeClr>
                </a:solidFill>
                <a:latin typeface="+mn-lt"/>
              </a:rPr>
              <a:t> package to search through a range of values for different hyperparameters and evaluated them on mean AUC score</a:t>
            </a:r>
          </a:p>
          <a:p>
            <a:pPr marL="285750" indent="-285750" algn="just">
              <a:buClrTx/>
              <a:buFont typeface="Wingdings" panose="05000000000000000000" pitchFamily="2" charset="2"/>
              <a:buChar char="§"/>
            </a:pPr>
            <a:r>
              <a:rPr lang="en-US" sz="1300" dirty="0">
                <a:solidFill>
                  <a:schemeClr val="bg1">
                    <a:lumMod val="50000"/>
                  </a:schemeClr>
                </a:solidFill>
                <a:latin typeface="+mn-lt"/>
              </a:rPr>
              <a:t>For approximate nearest neighbor, we found </a:t>
            </a:r>
            <a:r>
              <a:rPr lang="en-US" sz="1400" dirty="0">
                <a:solidFill>
                  <a:schemeClr val="bg1">
                    <a:lumMod val="50000"/>
                  </a:schemeClr>
                </a:solidFill>
                <a:latin typeface="+mn-lt"/>
              </a:rPr>
              <a:t>Manhattan distance to give optimum results as we have high dimensional data</a:t>
            </a:r>
          </a:p>
          <a:p>
            <a:pPr marL="285750" lvl="0" indent="-285750">
              <a:buClrTx/>
              <a:buFont typeface="Wingdings" panose="05000000000000000000" pitchFamily="2" charset="2"/>
              <a:buChar char="§"/>
            </a:pPr>
            <a:endParaRPr lang="en-US" sz="1300" dirty="0">
              <a:solidFill>
                <a:schemeClr val="bg1">
                  <a:lumMod val="50000"/>
                </a:schemeClr>
              </a:solidFill>
              <a:latin typeface="+mn-lt"/>
            </a:endParaRPr>
          </a:p>
          <a:p>
            <a:pPr marL="285750" lvl="0" indent="-285750">
              <a:buClrTx/>
              <a:buFont typeface="Wingdings" panose="05000000000000000000" pitchFamily="2" charset="2"/>
              <a:buChar char="§"/>
            </a:pPr>
            <a:endParaRPr sz="1300" dirty="0">
              <a:solidFill>
                <a:schemeClr val="bg1">
                  <a:lumMod val="50000"/>
                </a:schemeClr>
              </a:solidFill>
              <a:latin typeface="+mn-lt"/>
            </a:endParaRPr>
          </a:p>
        </p:txBody>
      </p:sp>
      <p:pic>
        <p:nvPicPr>
          <p:cNvPr id="3" name="Picture 2" descr="A picture containing bird, tree, flower&#10;&#10;Description automatically generated">
            <a:extLst>
              <a:ext uri="{FF2B5EF4-FFF2-40B4-BE49-F238E27FC236}">
                <a16:creationId xmlns:a16="http://schemas.microsoft.com/office/drawing/2014/main" id="{BFCD8E47-9134-41DC-B2B2-DA4F695BE0F0}"/>
              </a:ext>
            </a:extLst>
          </p:cNvPr>
          <p:cNvPicPr>
            <a:picLocks noChangeAspect="1"/>
          </p:cNvPicPr>
          <p:nvPr/>
        </p:nvPicPr>
        <p:blipFill rotWithShape="1">
          <a:blip r:embed="rId3"/>
          <a:srcRect r="47954"/>
          <a:stretch/>
        </p:blipFill>
        <p:spPr>
          <a:xfrm>
            <a:off x="381508" y="2570788"/>
            <a:ext cx="3131390" cy="1709162"/>
          </a:xfrm>
          <a:prstGeom prst="rect">
            <a:avLst/>
          </a:prstGeom>
          <a:ln>
            <a:solidFill>
              <a:schemeClr val="bg1">
                <a:lumMod val="50000"/>
              </a:schemeClr>
            </a:solidFill>
          </a:ln>
        </p:spPr>
      </p:pic>
      <p:pic>
        <p:nvPicPr>
          <p:cNvPr id="5" name="Picture 4" descr="A close up of a piece of paper&#10;&#10;Description automatically generated">
            <a:extLst>
              <a:ext uri="{FF2B5EF4-FFF2-40B4-BE49-F238E27FC236}">
                <a16:creationId xmlns:a16="http://schemas.microsoft.com/office/drawing/2014/main" id="{525BCA85-F00A-4798-9E4F-FA1C65AD5D69}"/>
              </a:ext>
            </a:extLst>
          </p:cNvPr>
          <p:cNvPicPr>
            <a:picLocks noChangeAspect="1"/>
          </p:cNvPicPr>
          <p:nvPr/>
        </p:nvPicPr>
        <p:blipFill rotWithShape="1">
          <a:blip r:embed="rId4"/>
          <a:srcRect l="6077" r="22500"/>
          <a:stretch/>
        </p:blipFill>
        <p:spPr>
          <a:xfrm>
            <a:off x="4249516" y="2255663"/>
            <a:ext cx="2827035" cy="2024768"/>
          </a:xfrm>
          <a:prstGeom prst="rect">
            <a:avLst/>
          </a:prstGeom>
          <a:ln>
            <a:solidFill>
              <a:schemeClr val="bg1">
                <a:lumMod val="50000"/>
              </a:schemeClr>
            </a:solid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984F3-435C-4A38-B4CD-47D1C7763D1F}"/>
              </a:ext>
            </a:extLst>
          </p:cNvPr>
          <p:cNvSpPr>
            <a:spLocks noGrp="1"/>
          </p:cNvSpPr>
          <p:nvPr>
            <p:ph type="title"/>
          </p:nvPr>
        </p:nvSpPr>
        <p:spPr/>
        <p:txBody>
          <a:bodyPr/>
          <a:lstStyle/>
          <a:p>
            <a:r>
              <a:rPr lang="en-US" dirty="0">
                <a:solidFill>
                  <a:schemeClr val="bg1">
                    <a:lumMod val="50000"/>
                  </a:schemeClr>
                </a:solidFill>
              </a:rPr>
              <a:t>Results</a:t>
            </a:r>
          </a:p>
        </p:txBody>
      </p:sp>
      <p:graphicFrame>
        <p:nvGraphicFramePr>
          <p:cNvPr id="4" name="Table 3">
            <a:extLst>
              <a:ext uri="{FF2B5EF4-FFF2-40B4-BE49-F238E27FC236}">
                <a16:creationId xmlns:a16="http://schemas.microsoft.com/office/drawing/2014/main" id="{53037DE6-40DF-4804-9922-477D0FB31F95}"/>
              </a:ext>
            </a:extLst>
          </p:cNvPr>
          <p:cNvGraphicFramePr>
            <a:graphicFrameLocks noGrp="1"/>
          </p:cNvGraphicFramePr>
          <p:nvPr>
            <p:extLst>
              <p:ext uri="{D42A27DB-BD31-4B8C-83A1-F6EECF244321}">
                <p14:modId xmlns:p14="http://schemas.microsoft.com/office/powerpoint/2010/main" val="192383970"/>
              </p:ext>
            </p:extLst>
          </p:nvPr>
        </p:nvGraphicFramePr>
        <p:xfrm>
          <a:off x="4226839" y="2144965"/>
          <a:ext cx="3482265" cy="2067261"/>
        </p:xfrm>
        <a:graphic>
          <a:graphicData uri="http://schemas.openxmlformats.org/drawingml/2006/table">
            <a:tbl>
              <a:tblPr>
                <a:tableStyleId>{5C22544A-7EE6-4342-B048-85BDC9FD1C3A}</a:tableStyleId>
              </a:tblPr>
              <a:tblGrid>
                <a:gridCol w="1259058">
                  <a:extLst>
                    <a:ext uri="{9D8B030D-6E8A-4147-A177-3AD203B41FA5}">
                      <a16:colId xmlns:a16="http://schemas.microsoft.com/office/drawing/2014/main" val="2148593076"/>
                    </a:ext>
                  </a:extLst>
                </a:gridCol>
                <a:gridCol w="1065163">
                  <a:extLst>
                    <a:ext uri="{9D8B030D-6E8A-4147-A177-3AD203B41FA5}">
                      <a16:colId xmlns:a16="http://schemas.microsoft.com/office/drawing/2014/main" val="2807180746"/>
                    </a:ext>
                  </a:extLst>
                </a:gridCol>
                <a:gridCol w="1158044">
                  <a:extLst>
                    <a:ext uri="{9D8B030D-6E8A-4147-A177-3AD203B41FA5}">
                      <a16:colId xmlns:a16="http://schemas.microsoft.com/office/drawing/2014/main" val="1650118494"/>
                    </a:ext>
                  </a:extLst>
                </a:gridCol>
              </a:tblGrid>
              <a:tr h="388621">
                <a:tc>
                  <a:txBody>
                    <a:bodyPr/>
                    <a:lstStyle/>
                    <a:p>
                      <a:pPr algn="ctr" fontAlgn="b"/>
                      <a:r>
                        <a:rPr lang="en-US" sz="1600" u="none" strike="noStrike" dirty="0">
                          <a:solidFill>
                            <a:schemeClr val="bg1">
                              <a:lumMod val="50000"/>
                            </a:schemeClr>
                          </a:solidFill>
                          <a:effectLst/>
                        </a:rPr>
                        <a:t>Test</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tx1">
                        <a:lumMod val="85000"/>
                      </a:schemeClr>
                    </a:solidFill>
                  </a:tcPr>
                </a:tc>
                <a:tc>
                  <a:txBody>
                    <a:bodyPr/>
                    <a:lstStyle/>
                    <a:p>
                      <a:pPr algn="ctr" fontAlgn="b"/>
                      <a:r>
                        <a:rPr lang="en-US" sz="1600" u="none" strike="noStrike" dirty="0">
                          <a:solidFill>
                            <a:schemeClr val="bg1">
                              <a:lumMod val="50000"/>
                            </a:schemeClr>
                          </a:solidFill>
                          <a:effectLst/>
                        </a:rPr>
                        <a:t>AUC</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tx1">
                        <a:lumMod val="85000"/>
                      </a:schemeClr>
                    </a:solidFill>
                  </a:tcPr>
                </a:tc>
                <a:tc>
                  <a:txBody>
                    <a:bodyPr/>
                    <a:lstStyle/>
                    <a:p>
                      <a:pPr algn="ctr" fontAlgn="b"/>
                      <a:r>
                        <a:rPr lang="en-US" sz="1600" u="none" strike="noStrike" dirty="0">
                          <a:solidFill>
                            <a:schemeClr val="bg1">
                              <a:lumMod val="50000"/>
                            </a:schemeClr>
                          </a:solidFill>
                          <a:effectLst/>
                        </a:rPr>
                        <a:t>Precision</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tx1">
                        <a:lumMod val="85000"/>
                      </a:schemeClr>
                    </a:solidFill>
                  </a:tcPr>
                </a:tc>
                <a:extLst>
                  <a:ext uri="{0D108BD9-81ED-4DB2-BD59-A6C34878D82A}">
                    <a16:rowId xmlns:a16="http://schemas.microsoft.com/office/drawing/2014/main" val="3751952016"/>
                  </a:ext>
                </a:extLst>
              </a:tr>
              <a:tr h="263558">
                <a:tc>
                  <a:txBody>
                    <a:bodyPr/>
                    <a:lstStyle/>
                    <a:p>
                      <a:pPr algn="ctr" fontAlgn="b"/>
                      <a:r>
                        <a:rPr lang="en-US" sz="1600" u="none" strike="noStrike">
                          <a:solidFill>
                            <a:schemeClr val="bg1">
                              <a:lumMod val="50000"/>
                            </a:schemeClr>
                          </a:solidFill>
                          <a:effectLst/>
                        </a:rPr>
                        <a:t>CF-Train</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CCCCFF"/>
                    </a:solidFill>
                  </a:tcPr>
                </a:tc>
                <a:tc>
                  <a:txBody>
                    <a:bodyPr/>
                    <a:lstStyle/>
                    <a:p>
                      <a:pPr algn="ctr" fontAlgn="b"/>
                      <a:r>
                        <a:rPr lang="en-US" sz="1600" u="none" strike="noStrike" dirty="0">
                          <a:solidFill>
                            <a:schemeClr val="bg1">
                              <a:lumMod val="50000"/>
                            </a:schemeClr>
                          </a:solidFill>
                          <a:effectLst/>
                        </a:rPr>
                        <a:t>0.96</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rgbClr val="CCCCFF"/>
                    </a:solidFill>
                  </a:tcPr>
                </a:tc>
                <a:tc>
                  <a:txBody>
                    <a:bodyPr/>
                    <a:lstStyle/>
                    <a:p>
                      <a:pPr algn="ctr" fontAlgn="b"/>
                      <a:r>
                        <a:rPr lang="en-US" sz="1600" u="none" strike="noStrike">
                          <a:solidFill>
                            <a:schemeClr val="bg1">
                              <a:lumMod val="50000"/>
                            </a:schemeClr>
                          </a:solidFill>
                          <a:effectLst/>
                        </a:rPr>
                        <a:t>0.2</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CCCCFF"/>
                    </a:solidFill>
                  </a:tcPr>
                </a:tc>
                <a:extLst>
                  <a:ext uri="{0D108BD9-81ED-4DB2-BD59-A6C34878D82A}">
                    <a16:rowId xmlns:a16="http://schemas.microsoft.com/office/drawing/2014/main" val="1904796285"/>
                  </a:ext>
                </a:extLst>
              </a:tr>
              <a:tr h="263558">
                <a:tc>
                  <a:txBody>
                    <a:bodyPr/>
                    <a:lstStyle/>
                    <a:p>
                      <a:pPr algn="ctr" fontAlgn="b"/>
                      <a:r>
                        <a:rPr lang="en-US" sz="1600" u="none" strike="noStrike" dirty="0">
                          <a:solidFill>
                            <a:schemeClr val="bg1">
                              <a:lumMod val="50000"/>
                            </a:schemeClr>
                          </a:solidFill>
                          <a:effectLst/>
                        </a:rPr>
                        <a:t>CF-Test</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rgbClr val="CCCCFF"/>
                    </a:solidFill>
                  </a:tcPr>
                </a:tc>
                <a:tc>
                  <a:txBody>
                    <a:bodyPr/>
                    <a:lstStyle/>
                    <a:p>
                      <a:pPr algn="ctr" fontAlgn="b"/>
                      <a:r>
                        <a:rPr lang="en-US" sz="1600" u="none" strike="noStrike">
                          <a:solidFill>
                            <a:schemeClr val="bg1">
                              <a:lumMod val="50000"/>
                            </a:schemeClr>
                          </a:solidFill>
                          <a:effectLst/>
                        </a:rPr>
                        <a:t>0.8</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CCCCFF"/>
                    </a:solidFill>
                  </a:tcPr>
                </a:tc>
                <a:tc>
                  <a:txBody>
                    <a:bodyPr/>
                    <a:lstStyle/>
                    <a:p>
                      <a:pPr algn="ctr" fontAlgn="b"/>
                      <a:r>
                        <a:rPr lang="en-US" sz="1600" u="none" strike="noStrike" dirty="0">
                          <a:solidFill>
                            <a:schemeClr val="bg1">
                              <a:lumMod val="50000"/>
                            </a:schemeClr>
                          </a:solidFill>
                          <a:effectLst/>
                        </a:rPr>
                        <a:t>0.03</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rgbClr val="CCCCFF"/>
                    </a:solidFill>
                  </a:tcPr>
                </a:tc>
                <a:extLst>
                  <a:ext uri="{0D108BD9-81ED-4DB2-BD59-A6C34878D82A}">
                    <a16:rowId xmlns:a16="http://schemas.microsoft.com/office/drawing/2014/main" val="1018169663"/>
                  </a:ext>
                </a:extLst>
              </a:tr>
              <a:tr h="263558">
                <a:tc>
                  <a:txBody>
                    <a:bodyPr/>
                    <a:lstStyle/>
                    <a:p>
                      <a:pPr algn="ctr" fontAlgn="b"/>
                      <a:r>
                        <a:rPr lang="en-US" sz="1600" u="none" strike="noStrike">
                          <a:solidFill>
                            <a:schemeClr val="bg1">
                              <a:lumMod val="50000"/>
                            </a:schemeClr>
                          </a:solidFill>
                          <a:effectLst/>
                        </a:rPr>
                        <a:t>HF-Train</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66FFCC"/>
                    </a:solidFill>
                  </a:tcPr>
                </a:tc>
                <a:tc>
                  <a:txBody>
                    <a:bodyPr/>
                    <a:lstStyle/>
                    <a:p>
                      <a:pPr algn="ctr" fontAlgn="b"/>
                      <a:r>
                        <a:rPr lang="en-US" sz="1600" u="none" strike="noStrike">
                          <a:solidFill>
                            <a:schemeClr val="bg1">
                              <a:lumMod val="50000"/>
                            </a:schemeClr>
                          </a:solidFill>
                          <a:effectLst/>
                        </a:rPr>
                        <a:t>0.97</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66FFCC"/>
                    </a:solidFill>
                  </a:tcPr>
                </a:tc>
                <a:tc>
                  <a:txBody>
                    <a:bodyPr/>
                    <a:lstStyle/>
                    <a:p>
                      <a:pPr algn="ctr" fontAlgn="b"/>
                      <a:r>
                        <a:rPr lang="en-US" sz="1600" u="none" strike="noStrike" dirty="0">
                          <a:solidFill>
                            <a:schemeClr val="bg1">
                              <a:lumMod val="50000"/>
                            </a:schemeClr>
                          </a:solidFill>
                          <a:effectLst/>
                        </a:rPr>
                        <a:t>0.11</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rgbClr val="66FFCC"/>
                    </a:solidFill>
                  </a:tcPr>
                </a:tc>
                <a:extLst>
                  <a:ext uri="{0D108BD9-81ED-4DB2-BD59-A6C34878D82A}">
                    <a16:rowId xmlns:a16="http://schemas.microsoft.com/office/drawing/2014/main" val="2253125259"/>
                  </a:ext>
                </a:extLst>
              </a:tr>
              <a:tr h="268026">
                <a:tc>
                  <a:txBody>
                    <a:bodyPr/>
                    <a:lstStyle/>
                    <a:p>
                      <a:pPr algn="ctr" fontAlgn="b"/>
                      <a:r>
                        <a:rPr lang="en-US" sz="1600" u="none" strike="noStrike">
                          <a:solidFill>
                            <a:schemeClr val="bg1">
                              <a:lumMod val="50000"/>
                            </a:schemeClr>
                          </a:solidFill>
                          <a:effectLst/>
                        </a:rPr>
                        <a:t>HF-Test</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rgbClr val="66FFCC"/>
                    </a:solidFill>
                  </a:tcPr>
                </a:tc>
                <a:tc>
                  <a:txBody>
                    <a:bodyPr/>
                    <a:lstStyle/>
                    <a:p>
                      <a:pPr algn="ctr" fontAlgn="b"/>
                      <a:r>
                        <a:rPr lang="en-US" sz="1600" u="none" strike="noStrike" dirty="0">
                          <a:solidFill>
                            <a:schemeClr val="bg1">
                              <a:lumMod val="50000"/>
                            </a:schemeClr>
                          </a:solidFill>
                          <a:effectLst/>
                          <a:highlight>
                            <a:srgbClr val="FFFF00"/>
                          </a:highlight>
                        </a:rPr>
                        <a:t>0.88</a:t>
                      </a:r>
                      <a:endParaRPr lang="en-US" sz="1600" b="0" i="0" u="none" strike="noStrike" dirty="0">
                        <a:solidFill>
                          <a:schemeClr val="bg1">
                            <a:lumMod val="50000"/>
                          </a:schemeClr>
                        </a:solidFill>
                        <a:effectLst/>
                        <a:highlight>
                          <a:srgbClr val="FFFF00"/>
                        </a:highlight>
                        <a:latin typeface="Calibri" panose="020F0502020204030204" pitchFamily="34" charset="0"/>
                      </a:endParaRPr>
                    </a:p>
                  </a:txBody>
                  <a:tcPr marL="7620" marR="7620" marT="7620" marB="0" anchor="b">
                    <a:solidFill>
                      <a:srgbClr val="66FFCC"/>
                    </a:solidFill>
                  </a:tcPr>
                </a:tc>
                <a:tc>
                  <a:txBody>
                    <a:bodyPr/>
                    <a:lstStyle/>
                    <a:p>
                      <a:pPr algn="ctr" fontAlgn="b"/>
                      <a:r>
                        <a:rPr lang="en-US" sz="1600" u="none" strike="noStrike" dirty="0">
                          <a:solidFill>
                            <a:schemeClr val="bg1">
                              <a:lumMod val="50000"/>
                            </a:schemeClr>
                          </a:solidFill>
                          <a:effectLst/>
                        </a:rPr>
                        <a:t>0.05</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rgbClr val="66FFCC"/>
                    </a:solidFill>
                  </a:tcPr>
                </a:tc>
                <a:extLst>
                  <a:ext uri="{0D108BD9-81ED-4DB2-BD59-A6C34878D82A}">
                    <a16:rowId xmlns:a16="http://schemas.microsoft.com/office/drawing/2014/main" val="2660494600"/>
                  </a:ext>
                </a:extLst>
              </a:tr>
              <a:tr h="302739">
                <a:tc>
                  <a:txBody>
                    <a:bodyPr/>
                    <a:lstStyle/>
                    <a:p>
                      <a:pPr algn="ctr" fontAlgn="b"/>
                      <a:r>
                        <a:rPr lang="en-US" sz="1600" u="none" strike="noStrike" dirty="0">
                          <a:solidFill>
                            <a:schemeClr val="bg1">
                              <a:lumMod val="50000"/>
                            </a:schemeClr>
                          </a:solidFill>
                          <a:effectLst/>
                        </a:rPr>
                        <a:t>Annoy-Train</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tc>
                  <a:txBody>
                    <a:bodyPr/>
                    <a:lstStyle/>
                    <a:p>
                      <a:pPr algn="ctr" fontAlgn="b"/>
                      <a:r>
                        <a:rPr lang="en-US" sz="1600" u="none" strike="noStrike" dirty="0">
                          <a:solidFill>
                            <a:schemeClr val="bg1">
                              <a:lumMod val="50000"/>
                            </a:schemeClr>
                          </a:solidFill>
                          <a:effectLst/>
                        </a:rPr>
                        <a:t>0.9</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tc>
                  <a:txBody>
                    <a:bodyPr/>
                    <a:lstStyle/>
                    <a:p>
                      <a:pPr algn="ctr" fontAlgn="b"/>
                      <a:r>
                        <a:rPr lang="en-US" sz="1600" u="none" strike="noStrike">
                          <a:solidFill>
                            <a:schemeClr val="bg1">
                              <a:lumMod val="50000"/>
                            </a:schemeClr>
                          </a:solidFill>
                          <a:effectLst/>
                        </a:rPr>
                        <a:t>0.18</a:t>
                      </a:r>
                      <a:endParaRPr lang="en-US" sz="1600" b="0" i="0" u="none" strike="noStrike">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extLst>
                  <a:ext uri="{0D108BD9-81ED-4DB2-BD59-A6C34878D82A}">
                    <a16:rowId xmlns:a16="http://schemas.microsoft.com/office/drawing/2014/main" val="1725680990"/>
                  </a:ext>
                </a:extLst>
              </a:tr>
              <a:tr h="317201">
                <a:tc>
                  <a:txBody>
                    <a:bodyPr/>
                    <a:lstStyle/>
                    <a:p>
                      <a:pPr algn="ctr" fontAlgn="b"/>
                      <a:r>
                        <a:rPr lang="en-US" sz="1600" u="none" strike="noStrike" dirty="0">
                          <a:solidFill>
                            <a:schemeClr val="bg1">
                              <a:lumMod val="50000"/>
                            </a:schemeClr>
                          </a:solidFill>
                          <a:effectLst/>
                        </a:rPr>
                        <a:t>Annoy-Test</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tc>
                  <a:txBody>
                    <a:bodyPr/>
                    <a:lstStyle/>
                    <a:p>
                      <a:pPr algn="ctr" fontAlgn="b"/>
                      <a:r>
                        <a:rPr lang="en-US" sz="1600" u="none" strike="noStrike" dirty="0">
                          <a:solidFill>
                            <a:schemeClr val="bg1">
                              <a:lumMod val="50000"/>
                            </a:schemeClr>
                          </a:solidFill>
                          <a:effectLst/>
                        </a:rPr>
                        <a:t>0.79</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tc>
                  <a:txBody>
                    <a:bodyPr/>
                    <a:lstStyle/>
                    <a:p>
                      <a:pPr algn="ctr" fontAlgn="b"/>
                      <a:r>
                        <a:rPr lang="en-US" sz="1600" u="none" strike="noStrike" dirty="0">
                          <a:solidFill>
                            <a:schemeClr val="bg1">
                              <a:lumMod val="50000"/>
                            </a:schemeClr>
                          </a:solidFill>
                          <a:effectLst/>
                        </a:rPr>
                        <a:t>0.01</a:t>
                      </a:r>
                      <a:endParaRPr lang="en-US" sz="1600" b="0" i="0" u="none" strike="noStrike" dirty="0">
                        <a:solidFill>
                          <a:schemeClr val="bg1">
                            <a:lumMod val="50000"/>
                          </a:schemeClr>
                        </a:solidFill>
                        <a:effectLst/>
                        <a:latin typeface="Calibri" panose="020F0502020204030204" pitchFamily="34" charset="0"/>
                      </a:endParaRPr>
                    </a:p>
                  </a:txBody>
                  <a:tcPr marL="7620" marR="7620" marT="7620" marB="0" anchor="b">
                    <a:solidFill>
                      <a:schemeClr val="accent5">
                        <a:lumMod val="20000"/>
                        <a:lumOff val="80000"/>
                      </a:schemeClr>
                    </a:solidFill>
                  </a:tcPr>
                </a:tc>
                <a:extLst>
                  <a:ext uri="{0D108BD9-81ED-4DB2-BD59-A6C34878D82A}">
                    <a16:rowId xmlns:a16="http://schemas.microsoft.com/office/drawing/2014/main" val="1839574462"/>
                  </a:ext>
                </a:extLst>
              </a:tr>
            </a:tbl>
          </a:graphicData>
        </a:graphic>
      </p:graphicFrame>
      <p:sp>
        <p:nvSpPr>
          <p:cNvPr id="5" name="Google Shape;162;g83f00c33ef_0_17">
            <a:extLst>
              <a:ext uri="{FF2B5EF4-FFF2-40B4-BE49-F238E27FC236}">
                <a16:creationId xmlns:a16="http://schemas.microsoft.com/office/drawing/2014/main" id="{29418113-74D7-4084-9B32-3F329F650310}"/>
              </a:ext>
            </a:extLst>
          </p:cNvPr>
          <p:cNvSpPr txBox="1">
            <a:spLocks/>
          </p:cNvSpPr>
          <p:nvPr/>
        </p:nvSpPr>
        <p:spPr>
          <a:xfrm>
            <a:off x="217385" y="848310"/>
            <a:ext cx="8520600" cy="111928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285750" indent="-285750">
              <a:buClrTx/>
              <a:buFont typeface="Wingdings" panose="05000000000000000000" pitchFamily="2" charset="2"/>
              <a:buChar char="§"/>
            </a:pPr>
            <a:r>
              <a:rPr lang="en-US" sz="1300" dirty="0">
                <a:solidFill>
                  <a:schemeClr val="bg1">
                    <a:lumMod val="50000"/>
                  </a:schemeClr>
                </a:solidFill>
                <a:latin typeface="+mn-lt"/>
              </a:rPr>
              <a:t>Hybrid Matrix Factorization gives the optimum results after the hyperparameter </a:t>
            </a:r>
            <a:r>
              <a:rPr lang="en-US" sz="1300" dirty="0" err="1">
                <a:solidFill>
                  <a:schemeClr val="bg1">
                    <a:lumMod val="50000"/>
                  </a:schemeClr>
                </a:solidFill>
                <a:latin typeface="+mn-lt"/>
              </a:rPr>
              <a:t>tunning</a:t>
            </a:r>
            <a:endParaRPr lang="en-US" sz="1300" dirty="0">
              <a:solidFill>
                <a:schemeClr val="bg1">
                  <a:lumMod val="50000"/>
                </a:schemeClr>
              </a:solidFill>
              <a:latin typeface="+mn-lt"/>
            </a:endParaRPr>
          </a:p>
          <a:p>
            <a:pPr marL="285750" indent="-285750">
              <a:buClrTx/>
              <a:buFont typeface="Wingdings" panose="05000000000000000000" pitchFamily="2" charset="2"/>
              <a:buChar char="§"/>
            </a:pPr>
            <a:r>
              <a:rPr lang="en-US" sz="1300" dirty="0">
                <a:solidFill>
                  <a:schemeClr val="bg1">
                    <a:lumMod val="50000"/>
                  </a:schemeClr>
                </a:solidFill>
                <a:latin typeface="+mn-lt"/>
              </a:rPr>
              <a:t>These results are based upon optimal hyperparameters for each model through scikit-optimizer library, which performs cross-validation to find the best set of parameters</a:t>
            </a:r>
          </a:p>
          <a:p>
            <a:pPr marL="285750" indent="-285750">
              <a:buClrTx/>
              <a:buFont typeface="Wingdings" panose="05000000000000000000" pitchFamily="2" charset="2"/>
              <a:buChar char="§"/>
            </a:pPr>
            <a:r>
              <a:rPr lang="en-US" sz="1300" dirty="0">
                <a:solidFill>
                  <a:schemeClr val="bg1">
                    <a:lumMod val="50000"/>
                  </a:schemeClr>
                </a:solidFill>
                <a:latin typeface="+mn-lt"/>
              </a:rPr>
              <a:t>Multiple trials were run to account for random noises</a:t>
            </a:r>
          </a:p>
          <a:p>
            <a:pPr marL="285750" indent="-285750">
              <a:buClrTx/>
              <a:buFont typeface="Wingdings" panose="05000000000000000000" pitchFamily="2" charset="2"/>
              <a:buChar char="§"/>
            </a:pPr>
            <a:endParaRPr lang="en-US" sz="1300" dirty="0">
              <a:solidFill>
                <a:schemeClr val="bg1">
                  <a:lumMod val="50000"/>
                </a:schemeClr>
              </a:solidFill>
              <a:latin typeface="+mn-lt"/>
            </a:endParaRPr>
          </a:p>
        </p:txBody>
      </p:sp>
    </p:spTree>
    <p:extLst>
      <p:ext uri="{BB962C8B-B14F-4D97-AF65-F5344CB8AC3E}">
        <p14:creationId xmlns:p14="http://schemas.microsoft.com/office/powerpoint/2010/main" val="29383995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g83f00c33ef_0_17"/>
          <p:cNvSpPr txBox="1">
            <a:spLocks noGrp="1"/>
          </p:cNvSpPr>
          <p:nvPr>
            <p:ph type="title"/>
          </p:nvPr>
        </p:nvSpPr>
        <p:spPr>
          <a:xfrm>
            <a:off x="0" y="2"/>
            <a:ext cx="371094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Cold-Start Problem</a:t>
            </a:r>
            <a:endParaRPr dirty="0">
              <a:solidFill>
                <a:srgbClr val="000000"/>
              </a:solidFill>
            </a:endParaRPr>
          </a:p>
          <a:p>
            <a:pPr marL="0" lvl="0" indent="0" algn="l" rtl="0">
              <a:spcBef>
                <a:spcPts val="0"/>
              </a:spcBef>
              <a:spcAft>
                <a:spcPts val="0"/>
              </a:spcAft>
              <a:buNone/>
            </a:pPr>
            <a:endParaRPr dirty="0"/>
          </a:p>
        </p:txBody>
      </p:sp>
      <p:sp>
        <p:nvSpPr>
          <p:cNvPr id="162" name="Google Shape;162;g83f00c33ef_0_17"/>
          <p:cNvSpPr txBox="1">
            <a:spLocks noGrp="1"/>
          </p:cNvSpPr>
          <p:nvPr>
            <p:ph type="body" idx="1"/>
          </p:nvPr>
        </p:nvSpPr>
        <p:spPr>
          <a:xfrm>
            <a:off x="151680" y="8635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bg1">
                    <a:lumMod val="50000"/>
                  </a:schemeClr>
                </a:solidFill>
                <a:latin typeface="+mn-lt"/>
              </a:rPr>
              <a:t>But what if it is a new user?</a:t>
            </a:r>
          </a:p>
          <a:p>
            <a:pPr marL="285750" lvl="0" indent="-285750" algn="l" rtl="0">
              <a:spcBef>
                <a:spcPts val="0"/>
              </a:spcBef>
              <a:spcAft>
                <a:spcPts val="0"/>
              </a:spcAft>
              <a:buClr>
                <a:schemeClr val="accent6">
                  <a:lumMod val="10000"/>
                </a:schemeClr>
              </a:buClr>
              <a:buFont typeface="Wingdings" pitchFamily="2" charset="2"/>
              <a:buChar char="§"/>
            </a:pPr>
            <a:r>
              <a:rPr lang="en-US" dirty="0">
                <a:solidFill>
                  <a:schemeClr val="bg1">
                    <a:lumMod val="50000"/>
                  </a:schemeClr>
                </a:solidFill>
                <a:latin typeface="+mn-lt"/>
              </a:rPr>
              <a:t>New users would make the deployed model face “cold start” problem in which the user-item interaction matrix which the model use doesn’t have any data for the new user</a:t>
            </a:r>
          </a:p>
          <a:p>
            <a:pPr marL="285750" lvl="0" indent="-285750" algn="l" rtl="0">
              <a:spcBef>
                <a:spcPts val="0"/>
              </a:spcBef>
              <a:spcAft>
                <a:spcPts val="0"/>
              </a:spcAft>
              <a:buClr>
                <a:schemeClr val="accent6">
                  <a:lumMod val="10000"/>
                </a:schemeClr>
              </a:buClr>
              <a:buFont typeface="Wingdings" pitchFamily="2" charset="2"/>
              <a:buChar char="§"/>
            </a:pPr>
            <a:r>
              <a:rPr lang="en-US" dirty="0">
                <a:solidFill>
                  <a:schemeClr val="bg1">
                    <a:lumMod val="50000"/>
                  </a:schemeClr>
                </a:solidFill>
                <a:latin typeface="+mn-lt"/>
              </a:rPr>
              <a:t>In this case, we created a different matrix factorization model using the user and item features and then get the new user’s parsed through which checks for its similarity with existing user and then recommends restaurants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83f00c33ef_0_22"/>
          <p:cNvSpPr txBox="1">
            <a:spLocks noGrp="1"/>
          </p:cNvSpPr>
          <p:nvPr>
            <p:ph type="title"/>
          </p:nvPr>
        </p:nvSpPr>
        <p:spPr>
          <a:xfrm>
            <a:off x="0" y="-12"/>
            <a:ext cx="1584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Demo</a:t>
            </a:r>
            <a:endParaRPr dirty="0"/>
          </a:p>
          <a:p>
            <a:pPr marL="0" lvl="0" indent="0" algn="l" rtl="0">
              <a:spcBef>
                <a:spcPts val="0"/>
              </a:spcBef>
              <a:spcAft>
                <a:spcPts val="0"/>
              </a:spcAft>
              <a:buNone/>
            </a:pPr>
            <a:endParaRPr dirty="0"/>
          </a:p>
        </p:txBody>
      </p:sp>
      <p:sp>
        <p:nvSpPr>
          <p:cNvPr id="168" name="Google Shape;168;g83f00c33ef_0_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pic>
        <p:nvPicPr>
          <p:cNvPr id="2" name="demo">
            <a:hlinkClick r:id="" action="ppaction://media"/>
            <a:extLst>
              <a:ext uri="{FF2B5EF4-FFF2-40B4-BE49-F238E27FC236}">
                <a16:creationId xmlns:a16="http://schemas.microsoft.com/office/drawing/2014/main" id="{9722CB26-5282-48F4-9EE4-6456C2D68D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6616" y="748094"/>
            <a:ext cx="8866714" cy="411932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83f00c33ef_0_32"/>
          <p:cNvSpPr txBox="1">
            <a:spLocks noGrp="1"/>
          </p:cNvSpPr>
          <p:nvPr>
            <p:ph type="title"/>
          </p:nvPr>
        </p:nvSpPr>
        <p:spPr>
          <a:xfrm>
            <a:off x="0" y="0"/>
            <a:ext cx="312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000000"/>
                </a:solidFill>
              </a:rPr>
              <a:t>Lessons Learned</a:t>
            </a:r>
            <a:endParaRPr/>
          </a:p>
        </p:txBody>
      </p:sp>
      <p:sp>
        <p:nvSpPr>
          <p:cNvPr id="180" name="Google Shape;180;g83f00c33ef_0_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Tx/>
              <a:buFont typeface="Wingdings" panose="05000000000000000000" pitchFamily="2" charset="2"/>
              <a:buChar char="§"/>
            </a:pPr>
            <a:r>
              <a:rPr lang="en-IN" dirty="0">
                <a:solidFill>
                  <a:schemeClr val="bg1">
                    <a:lumMod val="50000"/>
                  </a:schemeClr>
                </a:solidFill>
                <a:latin typeface="+mn-lt"/>
              </a:rPr>
              <a:t>How recommendation systems works using Annoy and </a:t>
            </a:r>
            <a:r>
              <a:rPr lang="en-IN" dirty="0" err="1">
                <a:solidFill>
                  <a:schemeClr val="bg1">
                    <a:lumMod val="50000"/>
                  </a:schemeClr>
                </a:solidFill>
                <a:latin typeface="+mn-lt"/>
              </a:rPr>
              <a:t>LightFM</a:t>
            </a:r>
            <a:endParaRPr lang="en-IN" dirty="0">
              <a:solidFill>
                <a:schemeClr val="bg1">
                  <a:lumMod val="50000"/>
                </a:schemeClr>
              </a:solidFill>
              <a:latin typeface="+mn-lt"/>
            </a:endParaRPr>
          </a:p>
          <a:p>
            <a:pPr marL="285750" indent="-285750">
              <a:buClrTx/>
              <a:buFont typeface="Wingdings" panose="05000000000000000000" pitchFamily="2" charset="2"/>
              <a:buChar char="§"/>
            </a:pPr>
            <a:r>
              <a:rPr lang="en-IN" dirty="0">
                <a:solidFill>
                  <a:schemeClr val="bg1">
                    <a:lumMod val="50000"/>
                  </a:schemeClr>
                </a:solidFill>
                <a:latin typeface="+mn-lt"/>
              </a:rPr>
              <a:t>Web Scraping </a:t>
            </a:r>
          </a:p>
          <a:p>
            <a:pPr marL="285750" indent="-285750">
              <a:buClrTx/>
              <a:buFont typeface="Wingdings" panose="05000000000000000000" pitchFamily="2" charset="2"/>
              <a:buChar char="§"/>
            </a:pPr>
            <a:r>
              <a:rPr lang="en-IN" dirty="0">
                <a:solidFill>
                  <a:schemeClr val="bg1">
                    <a:lumMod val="50000"/>
                  </a:schemeClr>
                </a:solidFill>
                <a:latin typeface="+mn-lt"/>
              </a:rPr>
              <a:t>Data Cleaning is not easy</a:t>
            </a:r>
          </a:p>
          <a:p>
            <a:pPr marL="285750" indent="-285750">
              <a:buClrTx/>
              <a:buFont typeface="Wingdings" panose="05000000000000000000" pitchFamily="2" charset="2"/>
              <a:buChar char="§"/>
            </a:pPr>
            <a:r>
              <a:rPr lang="en-IN" dirty="0">
                <a:solidFill>
                  <a:schemeClr val="bg1">
                    <a:lumMod val="50000"/>
                  </a:schemeClr>
                </a:solidFill>
                <a:latin typeface="+mn-lt"/>
              </a:rPr>
              <a:t>Extracting insights from data</a:t>
            </a:r>
          </a:p>
          <a:p>
            <a:pPr marL="285750" indent="-285750">
              <a:buClrTx/>
              <a:buFont typeface="Wingdings" panose="05000000000000000000" pitchFamily="2" charset="2"/>
              <a:buChar char="§"/>
            </a:pPr>
            <a:r>
              <a:rPr lang="en-IN" dirty="0">
                <a:solidFill>
                  <a:schemeClr val="bg1">
                    <a:lumMod val="50000"/>
                  </a:schemeClr>
                </a:solidFill>
                <a:latin typeface="+mn-lt"/>
              </a:rPr>
              <a:t>Data Preparation</a:t>
            </a:r>
          </a:p>
          <a:p>
            <a:pPr marL="285750" indent="-285750">
              <a:buClrTx/>
              <a:buFont typeface="Wingdings" panose="05000000000000000000" pitchFamily="2" charset="2"/>
              <a:buChar char="§"/>
            </a:pPr>
            <a:r>
              <a:rPr lang="en-IN" dirty="0">
                <a:solidFill>
                  <a:schemeClr val="bg1">
                    <a:lumMod val="50000"/>
                  </a:schemeClr>
                </a:solidFill>
                <a:latin typeface="+mn-lt"/>
              </a:rPr>
              <a:t>Version Control</a:t>
            </a:r>
          </a:p>
          <a:p>
            <a:pPr marL="285750" indent="-285750"/>
            <a:endParaRPr lang="en-IN" dirty="0">
              <a:solidFill>
                <a:schemeClr val="bg1"/>
              </a:solidFill>
            </a:endParaRPr>
          </a:p>
          <a:p>
            <a:pPr marL="285750" indent="-285750"/>
            <a:endParaRPr lang="en-IN" dirty="0"/>
          </a:p>
          <a:p>
            <a:pPr marL="285750" indent="-285750"/>
            <a:endParaRPr lang="en-IN" dirty="0"/>
          </a:p>
          <a:p>
            <a:pPr marL="285750" indent="-285750"/>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3"/>
          <p:cNvSpPr txBox="1">
            <a:spLocks noGrp="1"/>
          </p:cNvSpPr>
          <p:nvPr>
            <p:ph type="title"/>
          </p:nvPr>
        </p:nvSpPr>
        <p:spPr>
          <a:xfrm>
            <a:off x="0" y="0"/>
            <a:ext cx="3230400" cy="669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Problem &amp; Vision</a:t>
            </a:r>
            <a:endParaRPr dirty="0"/>
          </a:p>
        </p:txBody>
      </p:sp>
      <p:sp>
        <p:nvSpPr>
          <p:cNvPr id="73" name="Google Shape;73;p3"/>
          <p:cNvSpPr txBox="1"/>
          <p:nvPr/>
        </p:nvSpPr>
        <p:spPr>
          <a:xfrm>
            <a:off x="1925" y="1038067"/>
            <a:ext cx="5631300" cy="3785611"/>
          </a:xfrm>
          <a:prstGeom prst="rect">
            <a:avLst/>
          </a:prstGeom>
          <a:noFill/>
          <a:ln>
            <a:noFill/>
          </a:ln>
        </p:spPr>
        <p:txBody>
          <a:bodyPr spcFirstLastPara="1" wrap="square" lIns="91425" tIns="45700" rIns="91425" bIns="45700" anchor="t" anchorCtr="0">
            <a:spAutoFit/>
          </a:bodyPr>
          <a:lstStyle/>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r>
              <a:rPr lang="en-US" sz="1400" b="0" i="0" u="none" strike="noStrike" cap="none" dirty="0">
                <a:solidFill>
                  <a:srgbClr val="000000"/>
                </a:solidFill>
                <a:latin typeface="+mn-lt"/>
                <a:sym typeface="Arial"/>
              </a:rPr>
              <a:t>In terms of restaurants, there are too many options available for people to choose from based on their preferences.  </a:t>
            </a: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endParaRPr lang="en-US" dirty="0">
              <a:latin typeface="+mn-lt"/>
            </a:endParaRP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endParaRPr lang="en-US" dirty="0">
              <a:latin typeface="+mn-lt"/>
            </a:endParaRP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r>
              <a:rPr lang="en-US" dirty="0">
                <a:latin typeface="+mn-lt"/>
              </a:rPr>
              <a:t>It's always difficult for new visitors, even locals, to find the ideal restaurants that are exciting and novelty.</a:t>
            </a: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endParaRPr lang="en-US" dirty="0">
              <a:latin typeface="+mn-lt"/>
            </a:endParaRP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endParaRPr lang="en-US" dirty="0">
              <a:latin typeface="+mn-lt"/>
            </a:endParaRP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r>
              <a:rPr lang="en-US" dirty="0"/>
              <a:t>We aim to build a personalized prototype of restaurant recommendation system, which not only considers the interaction between customers and restaurants, but also contains metadata representing customers' personal taste and restaurant functions.</a:t>
            </a:r>
          </a:p>
          <a:p>
            <a:pPr marL="285750" marR="0" lvl="0" indent="-285750" algn="just" rtl="0">
              <a:lnSpc>
                <a:spcPct val="100000"/>
              </a:lnSpc>
              <a:spcBef>
                <a:spcPts val="0"/>
              </a:spcBef>
              <a:spcAft>
                <a:spcPts val="0"/>
              </a:spcAft>
              <a:buClr>
                <a:srgbClr val="000000"/>
              </a:buClr>
              <a:buSzPts val="1400"/>
              <a:buFont typeface="Wingdings" panose="05000000000000000000" pitchFamily="2" charset="2"/>
              <a:buChar char="§"/>
            </a:pPr>
            <a:endParaRPr dirty="0">
              <a:latin typeface="+mn-lt"/>
            </a:endParaRPr>
          </a:p>
          <a:p>
            <a:pPr marL="285750" marR="0" lvl="0" indent="-184150" algn="just" rtl="0">
              <a:lnSpc>
                <a:spcPct val="100000"/>
              </a:lnSpc>
              <a:spcBef>
                <a:spcPts val="0"/>
              </a:spcBef>
              <a:spcAft>
                <a:spcPts val="0"/>
              </a:spcAft>
              <a:buClr>
                <a:srgbClr val="000000"/>
              </a:buClr>
              <a:buSzPts val="1600"/>
              <a:buFont typeface="Noto Sans Symbols"/>
              <a:buNone/>
            </a:pPr>
            <a:endParaRPr sz="1600" b="0" i="0" u="none" strike="noStrike" cap="none" dirty="0">
              <a:solidFill>
                <a:srgbClr val="383838"/>
              </a:solidFill>
              <a:latin typeface="Arial"/>
              <a:ea typeface="Arial"/>
              <a:cs typeface="Arial"/>
              <a:sym typeface="Arial"/>
            </a:endParaRPr>
          </a:p>
          <a:p>
            <a:pPr marL="285750" marR="0" lvl="0" indent="-196850" algn="just" rtl="0">
              <a:lnSpc>
                <a:spcPct val="100000"/>
              </a:lnSpc>
              <a:spcBef>
                <a:spcPts val="0"/>
              </a:spcBef>
              <a:spcAft>
                <a:spcPts val="0"/>
              </a:spcAft>
              <a:buClr>
                <a:srgbClr val="000000"/>
              </a:buClr>
              <a:buSzPts val="1400"/>
              <a:buFont typeface="Noto Sans Symbols"/>
              <a:buNone/>
            </a:pPr>
            <a:endParaRPr sz="1400" b="0" i="0" u="none" strike="noStrike" cap="none" dirty="0">
              <a:solidFill>
                <a:srgbClr val="000000"/>
              </a:solidFill>
              <a:latin typeface="Arial"/>
              <a:ea typeface="Arial"/>
              <a:cs typeface="Arial"/>
              <a:sym typeface="Arial"/>
            </a:endParaRPr>
          </a:p>
          <a:p>
            <a:pPr marL="285750" marR="0" lvl="0" indent="-196850" algn="just" rtl="0">
              <a:lnSpc>
                <a:spcPct val="100000"/>
              </a:lnSpc>
              <a:spcBef>
                <a:spcPts val="0"/>
              </a:spcBef>
              <a:spcAft>
                <a:spcPts val="0"/>
              </a:spcAft>
              <a:buClr>
                <a:srgbClr val="000000"/>
              </a:buClr>
              <a:buSzPts val="1400"/>
              <a:buFont typeface="Noto Sans Symbols"/>
              <a:buNone/>
            </a:pPr>
            <a:endParaRPr sz="1400" b="0" i="0" u="none" strike="noStrike" cap="none" dirty="0">
              <a:solidFill>
                <a:srgbClr val="000000"/>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74" name="Google Shape;74;p3"/>
          <p:cNvSpPr/>
          <p:nvPr/>
        </p:nvSpPr>
        <p:spPr>
          <a:xfrm>
            <a:off x="614363" y="2419349"/>
            <a:ext cx="4110037" cy="411003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75" name="Google Shape;75;p3" descr="A picture containing screenshot, food, sign&#10;&#10;Description automatically generated"/>
          <p:cNvPicPr preferRelativeResize="0"/>
          <p:nvPr/>
        </p:nvPicPr>
        <p:blipFill rotWithShape="1">
          <a:blip r:embed="rId3">
            <a:alphaModFix/>
          </a:blip>
          <a:srcRect/>
          <a:stretch/>
        </p:blipFill>
        <p:spPr>
          <a:xfrm>
            <a:off x="6542049" y="886175"/>
            <a:ext cx="1724722" cy="2793728"/>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83f00c33ef_0_32"/>
          <p:cNvSpPr txBox="1">
            <a:spLocks noGrp="1"/>
          </p:cNvSpPr>
          <p:nvPr>
            <p:ph type="title"/>
          </p:nvPr>
        </p:nvSpPr>
        <p:spPr>
          <a:xfrm>
            <a:off x="0" y="0"/>
            <a:ext cx="3129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Challenges</a:t>
            </a:r>
            <a:endParaRPr dirty="0"/>
          </a:p>
        </p:txBody>
      </p:sp>
      <p:sp>
        <p:nvSpPr>
          <p:cNvPr id="180" name="Google Shape;180;g83f00c33ef_0_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Tx/>
              <a:buFont typeface="Wingdings" panose="05000000000000000000" pitchFamily="2" charset="2"/>
              <a:buChar char="§"/>
            </a:pPr>
            <a:r>
              <a:rPr lang="en-IN" dirty="0">
                <a:solidFill>
                  <a:schemeClr val="bg1">
                    <a:lumMod val="50000"/>
                  </a:schemeClr>
                </a:solidFill>
                <a:latin typeface="+mn-lt"/>
              </a:rPr>
              <a:t>Sparsity of the data</a:t>
            </a:r>
          </a:p>
          <a:p>
            <a:pPr marL="285750" indent="-285750">
              <a:buClrTx/>
              <a:buFont typeface="Wingdings" panose="05000000000000000000" pitchFamily="2" charset="2"/>
              <a:buChar char="§"/>
            </a:pPr>
            <a:r>
              <a:rPr lang="en-IN" dirty="0">
                <a:solidFill>
                  <a:schemeClr val="bg1">
                    <a:lumMod val="50000"/>
                  </a:schemeClr>
                </a:solidFill>
                <a:latin typeface="+mn-lt"/>
              </a:rPr>
              <a:t>Trip Advisor data </a:t>
            </a:r>
          </a:p>
          <a:p>
            <a:pPr marL="285750" indent="-285750">
              <a:buClrTx/>
              <a:buFont typeface="Wingdings" panose="05000000000000000000" pitchFamily="2" charset="2"/>
              <a:buChar char="§"/>
            </a:pPr>
            <a:r>
              <a:rPr lang="en-IN" dirty="0">
                <a:solidFill>
                  <a:schemeClr val="bg1">
                    <a:lumMod val="50000"/>
                  </a:schemeClr>
                </a:solidFill>
                <a:latin typeface="+mn-lt"/>
              </a:rPr>
              <a:t>Working with limited documentation of the recommenders’ system libraries</a:t>
            </a:r>
          </a:p>
          <a:p>
            <a:pPr marL="0" indent="0">
              <a:buNone/>
            </a:pPr>
            <a:endParaRPr lang="en-IN" dirty="0"/>
          </a:p>
          <a:p>
            <a:pPr marL="285750" indent="-285750"/>
            <a:endParaRPr dirty="0"/>
          </a:p>
        </p:txBody>
      </p:sp>
    </p:spTree>
    <p:extLst>
      <p:ext uri="{BB962C8B-B14F-4D97-AF65-F5344CB8AC3E}">
        <p14:creationId xmlns:p14="http://schemas.microsoft.com/office/powerpoint/2010/main" val="3377555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g83f00c33ef_0_37"/>
          <p:cNvSpPr txBox="1">
            <a:spLocks noGrp="1"/>
          </p:cNvSpPr>
          <p:nvPr>
            <p:ph type="title"/>
          </p:nvPr>
        </p:nvSpPr>
        <p:spPr>
          <a:xfrm>
            <a:off x="82474" y="98238"/>
            <a:ext cx="533077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bg1"/>
                </a:solidFill>
              </a:rPr>
              <a:t>Future Plans</a:t>
            </a:r>
            <a:endParaRPr dirty="0">
              <a:solidFill>
                <a:schemeClr val="bg1"/>
              </a:solidFill>
            </a:endParaRPr>
          </a:p>
        </p:txBody>
      </p:sp>
      <p:sp>
        <p:nvSpPr>
          <p:cNvPr id="186" name="Google Shape;186;g83f00c33ef_0_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285750" indent="-285750">
              <a:buClr>
                <a:schemeClr val="bg1">
                  <a:lumMod val="50000"/>
                </a:schemeClr>
              </a:buClr>
              <a:buFont typeface="Wingdings" panose="05000000000000000000" pitchFamily="2" charset="2"/>
              <a:buChar char="§"/>
            </a:pPr>
            <a:r>
              <a:rPr lang="en-IN" dirty="0">
                <a:solidFill>
                  <a:schemeClr val="bg1">
                    <a:lumMod val="50000"/>
                  </a:schemeClr>
                </a:solidFill>
                <a:latin typeface="+mn-lt"/>
              </a:rPr>
              <a:t>Location based recommendations</a:t>
            </a:r>
          </a:p>
          <a:p>
            <a:pPr marL="285750" indent="-285750">
              <a:buClr>
                <a:schemeClr val="bg1">
                  <a:lumMod val="50000"/>
                </a:schemeClr>
              </a:buClr>
              <a:buFont typeface="Wingdings" panose="05000000000000000000" pitchFamily="2" charset="2"/>
              <a:buChar char="§"/>
            </a:pPr>
            <a:r>
              <a:rPr lang="en-IN" dirty="0">
                <a:solidFill>
                  <a:schemeClr val="bg1">
                    <a:lumMod val="50000"/>
                  </a:schemeClr>
                </a:solidFill>
                <a:latin typeface="+mn-lt"/>
              </a:rPr>
              <a:t>Expand the system for the entire country</a:t>
            </a:r>
          </a:p>
          <a:p>
            <a:pPr marL="285750" indent="-285750">
              <a:buClr>
                <a:schemeClr val="bg1">
                  <a:lumMod val="50000"/>
                </a:schemeClr>
              </a:buClr>
              <a:buFont typeface="Wingdings" panose="05000000000000000000" pitchFamily="2" charset="2"/>
              <a:buChar char="§"/>
            </a:pPr>
            <a:r>
              <a:rPr lang="en-IN" dirty="0">
                <a:solidFill>
                  <a:schemeClr val="bg1">
                    <a:lumMod val="50000"/>
                  </a:schemeClr>
                </a:solidFill>
                <a:latin typeface="+mn-lt"/>
              </a:rPr>
              <a:t>Build a complete website for the system</a:t>
            </a:r>
          </a:p>
          <a:p>
            <a:pPr marL="285750" indent="-285750">
              <a:buClr>
                <a:schemeClr val="bg1">
                  <a:lumMod val="50000"/>
                </a:schemeClr>
              </a:buClr>
              <a:buFont typeface="Wingdings" panose="05000000000000000000" pitchFamily="2" charset="2"/>
              <a:buChar char="§"/>
            </a:pPr>
            <a:r>
              <a:rPr lang="en-IN" dirty="0">
                <a:solidFill>
                  <a:schemeClr val="bg1">
                    <a:lumMod val="50000"/>
                  </a:schemeClr>
                </a:solidFill>
                <a:latin typeface="+mn-lt"/>
              </a:rPr>
              <a:t>Take user inputs and update the database</a:t>
            </a:r>
          </a:p>
          <a:p>
            <a:pPr marL="285750" indent="-285750"/>
            <a:endParaRPr dirty="0">
              <a:solidFill>
                <a:schemeClr val="bg1">
                  <a:lumMod val="50000"/>
                </a:schemeClr>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C18B1-BEC4-4144-9A79-E863758471C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D7ED217-E669-4C6A-9570-32D14B5E06E2}"/>
              </a:ext>
            </a:extLst>
          </p:cNvPr>
          <p:cNvSpPr>
            <a:spLocks noGrp="1"/>
          </p:cNvSpPr>
          <p:nvPr>
            <p:ph type="body" idx="1"/>
          </p:nvPr>
        </p:nvSpPr>
        <p:spPr/>
        <p:txBody>
          <a:bodyPr/>
          <a:lstStyle/>
          <a:p>
            <a:pPr marL="114300" indent="0">
              <a:buNone/>
            </a:pPr>
            <a:r>
              <a:rPr lang="en-US" sz="5400" dirty="0">
                <a:solidFill>
                  <a:schemeClr val="bg1">
                    <a:lumMod val="50000"/>
                  </a:schemeClr>
                </a:solidFill>
                <a:latin typeface="Bahnschrift SemiBold SemiConden" panose="020B0502040204020203" pitchFamily="34" charset="0"/>
              </a:rPr>
              <a:t>QUESTIONS ?</a:t>
            </a:r>
          </a:p>
        </p:txBody>
      </p:sp>
    </p:spTree>
    <p:extLst>
      <p:ext uri="{BB962C8B-B14F-4D97-AF65-F5344CB8AC3E}">
        <p14:creationId xmlns:p14="http://schemas.microsoft.com/office/powerpoint/2010/main" val="819767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83d7f3170d_0_16"/>
          <p:cNvSpPr txBox="1">
            <a:spLocks noGrp="1"/>
          </p:cNvSpPr>
          <p:nvPr>
            <p:ph type="title"/>
          </p:nvPr>
        </p:nvSpPr>
        <p:spPr>
          <a:xfrm>
            <a:off x="0" y="0"/>
            <a:ext cx="3966300" cy="669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Datasets</a:t>
            </a:r>
            <a:endParaRPr dirty="0">
              <a:solidFill>
                <a:srgbClr val="000000"/>
              </a:solidFill>
            </a:endParaRPr>
          </a:p>
        </p:txBody>
      </p:sp>
      <p:pic>
        <p:nvPicPr>
          <p:cNvPr id="97" name="Google Shape;97;g83d7f3170d_0_16"/>
          <p:cNvPicPr preferRelativeResize="0"/>
          <p:nvPr/>
        </p:nvPicPr>
        <p:blipFill rotWithShape="1">
          <a:blip r:embed="rId3">
            <a:alphaModFix/>
          </a:blip>
          <a:srcRect r="28481"/>
          <a:stretch/>
        </p:blipFill>
        <p:spPr>
          <a:xfrm>
            <a:off x="4725208" y="756988"/>
            <a:ext cx="4234144" cy="4243444"/>
          </a:xfrm>
          <a:prstGeom prst="rect">
            <a:avLst/>
          </a:prstGeom>
          <a:noFill/>
          <a:ln>
            <a:noFill/>
          </a:ln>
        </p:spPr>
      </p:pic>
      <p:sp>
        <p:nvSpPr>
          <p:cNvPr id="99" name="Google Shape;99;g83d7f3170d_0_16"/>
          <p:cNvSpPr/>
          <p:nvPr/>
        </p:nvSpPr>
        <p:spPr>
          <a:xfrm>
            <a:off x="4828080" y="815339"/>
            <a:ext cx="525900" cy="159900"/>
          </a:xfrm>
          <a:prstGeom prst="ellipse">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 name="Google Shape;100;g83d7f3170d_0_16"/>
          <p:cNvSpPr/>
          <p:nvPr/>
        </p:nvSpPr>
        <p:spPr>
          <a:xfrm>
            <a:off x="6510799" y="2399926"/>
            <a:ext cx="454996" cy="171823"/>
          </a:xfrm>
          <a:prstGeom prst="ellipse">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1" name="Google Shape;101;g83d7f3170d_0_16"/>
          <p:cNvSpPr/>
          <p:nvPr/>
        </p:nvSpPr>
        <p:spPr>
          <a:xfrm>
            <a:off x="8043720" y="1173479"/>
            <a:ext cx="533400" cy="144900"/>
          </a:xfrm>
          <a:prstGeom prst="ellipse">
            <a:avLst/>
          </a:prstGeom>
          <a:noFill/>
          <a:ln w="254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Text Box 4">
            <a:extLst>
              <a:ext uri="{FF2B5EF4-FFF2-40B4-BE49-F238E27FC236}">
                <a16:creationId xmlns:a16="http://schemas.microsoft.com/office/drawing/2014/main" id="{E7CF602A-37EB-4EA6-8FC1-30CFA7ACFA95}"/>
              </a:ext>
            </a:extLst>
          </p:cNvPr>
          <p:cNvSpPr txBox="1">
            <a:spLocks noChangeArrowheads="1"/>
          </p:cNvSpPr>
          <p:nvPr/>
        </p:nvSpPr>
        <p:spPr bwMode="auto">
          <a:xfrm>
            <a:off x="59715" y="788231"/>
            <a:ext cx="4725233" cy="20904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342900" lvl="0" indent="-342900">
              <a:buSzPts val="1600"/>
              <a:buFont typeface="Arial"/>
              <a:buAutoNum type="arabicPeriod"/>
            </a:pPr>
            <a:r>
              <a:rPr lang="en-US" u="sng" dirty="0">
                <a:solidFill>
                  <a:srgbClr val="383838"/>
                </a:solidFill>
              </a:rPr>
              <a:t>Primary Dataset</a:t>
            </a:r>
            <a:r>
              <a:rPr lang="en-US" dirty="0">
                <a:solidFill>
                  <a:srgbClr val="383838"/>
                </a:solidFill>
              </a:rPr>
              <a:t> :-</a:t>
            </a:r>
          </a:p>
          <a:p>
            <a:pPr marL="285750" lvl="0" indent="-225425">
              <a:buSzPts val="1600"/>
              <a:buFont typeface="Wingdings" panose="05000000000000000000" pitchFamily="2" charset="2"/>
              <a:buChar char="§"/>
            </a:pPr>
            <a:r>
              <a:rPr lang="en-US" dirty="0">
                <a:solidFill>
                  <a:srgbClr val="383838"/>
                </a:solidFill>
              </a:rPr>
              <a:t>Datasets are acquired from the official website of yelp</a:t>
            </a:r>
          </a:p>
          <a:p>
            <a:pPr marL="285750" lvl="0" indent="-225425">
              <a:buSzPts val="1600"/>
              <a:buFont typeface="Wingdings" panose="05000000000000000000" pitchFamily="2" charset="2"/>
              <a:buChar char="§"/>
            </a:pPr>
            <a:r>
              <a:rPr lang="en-US" dirty="0">
                <a:solidFill>
                  <a:srgbClr val="383838"/>
                </a:solidFill>
              </a:rPr>
              <a:t>We are using following datasets :- </a:t>
            </a:r>
          </a:p>
          <a:p>
            <a:pPr marL="568325" lvl="0" indent="-285750">
              <a:buSzPts val="1600"/>
              <a:buFont typeface="Wingdings" panose="05000000000000000000" pitchFamily="2" charset="2"/>
              <a:buChar char="Ø"/>
            </a:pPr>
            <a:r>
              <a:rPr lang="en-US" dirty="0" err="1">
                <a:solidFill>
                  <a:srgbClr val="383838"/>
                </a:solidFill>
              </a:rPr>
              <a:t>User.json</a:t>
            </a:r>
            <a:endParaRPr lang="en-US" dirty="0">
              <a:solidFill>
                <a:srgbClr val="383838"/>
              </a:solidFill>
            </a:endParaRPr>
          </a:p>
          <a:p>
            <a:pPr marL="568325" lvl="0" indent="-285750">
              <a:buSzPts val="1600"/>
              <a:buFont typeface="Wingdings" panose="05000000000000000000" pitchFamily="2" charset="2"/>
              <a:buChar char="Ø"/>
            </a:pPr>
            <a:r>
              <a:rPr lang="en-US" dirty="0" err="1">
                <a:solidFill>
                  <a:srgbClr val="383838"/>
                </a:solidFill>
              </a:rPr>
              <a:t>Review.json</a:t>
            </a:r>
            <a:endParaRPr lang="en-US" dirty="0">
              <a:solidFill>
                <a:srgbClr val="383838"/>
              </a:solidFill>
            </a:endParaRPr>
          </a:p>
          <a:p>
            <a:pPr marL="568325" lvl="0" indent="-285750">
              <a:buSzPts val="1600"/>
              <a:buFont typeface="Wingdings" panose="05000000000000000000" pitchFamily="2" charset="2"/>
              <a:buChar char="Ø"/>
            </a:pPr>
            <a:r>
              <a:rPr lang="en-US" dirty="0" err="1">
                <a:solidFill>
                  <a:srgbClr val="383838"/>
                </a:solidFill>
              </a:rPr>
              <a:t>Business.json</a:t>
            </a:r>
            <a:endParaRPr lang="en-US" dirty="0">
              <a:solidFill>
                <a:srgbClr val="383838"/>
              </a:solidFill>
            </a:endParaRPr>
          </a:p>
          <a:p>
            <a:pPr marL="282575" lvl="0" indent="0">
              <a:buSzPts val="1600"/>
            </a:pPr>
            <a:endParaRPr lang="en-US" dirty="0">
              <a:solidFill>
                <a:srgbClr val="383838"/>
              </a:solidFill>
            </a:endParaRPr>
          </a:p>
          <a:p>
            <a:pPr marL="342900" lvl="0" indent="-342900">
              <a:buSzPts val="1600"/>
              <a:buAutoNum type="arabicPeriod" startAt="2"/>
            </a:pPr>
            <a:r>
              <a:rPr lang="en-US" u="sng" dirty="0">
                <a:solidFill>
                  <a:srgbClr val="383838"/>
                </a:solidFill>
              </a:rPr>
              <a:t>Secondary Dataset</a:t>
            </a:r>
            <a:r>
              <a:rPr lang="en-US" dirty="0">
                <a:solidFill>
                  <a:srgbClr val="383838"/>
                </a:solidFill>
              </a:rPr>
              <a:t> :-</a:t>
            </a:r>
          </a:p>
          <a:p>
            <a:pPr marL="285750" lvl="0" indent="-225425">
              <a:buSzPts val="1600"/>
              <a:buFont typeface="Wingdings" panose="05000000000000000000" pitchFamily="2" charset="2"/>
              <a:buChar char="§"/>
            </a:pPr>
            <a:r>
              <a:rPr lang="en-US" dirty="0">
                <a:solidFill>
                  <a:srgbClr val="383838"/>
                </a:solidFill>
              </a:rPr>
              <a:t>We have acquired median income for each </a:t>
            </a:r>
            <a:r>
              <a:rPr lang="en-US" dirty="0" err="1">
                <a:solidFill>
                  <a:srgbClr val="383838"/>
                </a:solidFill>
              </a:rPr>
              <a:t>zipcode</a:t>
            </a:r>
            <a:r>
              <a:rPr lang="en-US" dirty="0">
                <a:solidFill>
                  <a:srgbClr val="383838"/>
                </a:solidFill>
              </a:rPr>
              <a:t> for the year 2019, and mapped to restaurants 		</a:t>
            </a:r>
          </a:p>
          <a:p>
            <a:pPr marL="342900" lvl="0" indent="-342900">
              <a:buSzPts val="1600"/>
              <a:buFont typeface="Arial" panose="020B0604020202020204" pitchFamily="34" charset="0"/>
              <a:buChar char="•"/>
            </a:pPr>
            <a:endParaRPr lang="en-US" dirty="0">
              <a:solidFill>
                <a:srgbClr val="383838"/>
              </a:solidFill>
            </a:endParaRPr>
          </a:p>
          <a:p>
            <a:pPr marL="342900" lvl="0" indent="-342900">
              <a:buSzPts val="1600"/>
              <a:buFont typeface="Arial"/>
              <a:buAutoNum type="arabicPeriod"/>
            </a:pPr>
            <a:endParaRPr lang="en-US" dirty="0">
              <a:solidFill>
                <a:srgbClr val="383838"/>
              </a:solidFill>
            </a:endParaRPr>
          </a:p>
        </p:txBody>
      </p:sp>
      <p:pic>
        <p:nvPicPr>
          <p:cNvPr id="2" name="Picture 1">
            <a:extLst>
              <a:ext uri="{FF2B5EF4-FFF2-40B4-BE49-F238E27FC236}">
                <a16:creationId xmlns:a16="http://schemas.microsoft.com/office/drawing/2014/main" id="{75077C98-B72C-49CE-8CED-95DEA7F9814C}"/>
              </a:ext>
            </a:extLst>
          </p:cNvPr>
          <p:cNvPicPr>
            <a:picLocks noChangeAspect="1"/>
          </p:cNvPicPr>
          <p:nvPr/>
        </p:nvPicPr>
        <p:blipFill>
          <a:blip r:embed="rId4"/>
          <a:stretch>
            <a:fillRect/>
          </a:stretch>
        </p:blipFill>
        <p:spPr>
          <a:xfrm>
            <a:off x="2053087" y="3133078"/>
            <a:ext cx="2518913" cy="1867354"/>
          </a:xfrm>
          <a:prstGeom prst="rect">
            <a:avLst/>
          </a:prstGeom>
          <a:ln>
            <a:solidFill>
              <a:schemeClr val="bg1">
                <a:lumMod val="50000"/>
              </a:schemeClr>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83ddf61570_0_20"/>
          <p:cNvSpPr txBox="1">
            <a:spLocks noGrp="1"/>
          </p:cNvSpPr>
          <p:nvPr>
            <p:ph type="title"/>
          </p:nvPr>
        </p:nvSpPr>
        <p:spPr>
          <a:xfrm>
            <a:off x="82474" y="98238"/>
            <a:ext cx="5938763"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Exploratory Data Analysis</a:t>
            </a:r>
          </a:p>
        </p:txBody>
      </p:sp>
      <p:sp>
        <p:nvSpPr>
          <p:cNvPr id="135" name="Google Shape;135;g83ddf61570_0_20"/>
          <p:cNvSpPr txBox="1">
            <a:spLocks noGrp="1"/>
          </p:cNvSpPr>
          <p:nvPr>
            <p:ph type="body" idx="1"/>
          </p:nvPr>
        </p:nvSpPr>
        <p:spPr>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1000"/>
              </a:spcBef>
              <a:spcAft>
                <a:spcPts val="0"/>
              </a:spcAft>
              <a:buNone/>
            </a:pPr>
            <a:endParaRPr lang="en-US" sz="1350" b="1">
              <a:solidFill>
                <a:srgbClr val="000000"/>
              </a:solidFill>
              <a:highlight>
                <a:srgbClr val="FFFFFF"/>
              </a:highlight>
              <a:latin typeface="Arial"/>
              <a:ea typeface="Arial"/>
              <a:cs typeface="Arial"/>
              <a:sym typeface="Arial"/>
            </a:endParaRPr>
          </a:p>
          <a:p>
            <a:pPr marL="0" lvl="0" indent="0" algn="l" rtl="0">
              <a:lnSpc>
                <a:spcPct val="115000"/>
              </a:lnSpc>
              <a:spcBef>
                <a:spcPts val="1600"/>
              </a:spcBef>
              <a:spcAft>
                <a:spcPts val="0"/>
              </a:spcAft>
              <a:buSzPts val="1800"/>
              <a:buNone/>
            </a:pPr>
            <a:endParaRPr lang="en-US">
              <a:solidFill>
                <a:srgbClr val="000000"/>
              </a:solidFill>
            </a:endParaRPr>
          </a:p>
          <a:p>
            <a:pPr marL="0" lvl="0" indent="0" algn="l" rtl="0">
              <a:lnSpc>
                <a:spcPct val="115000"/>
              </a:lnSpc>
              <a:spcBef>
                <a:spcPts val="1600"/>
              </a:spcBef>
              <a:spcAft>
                <a:spcPts val="1600"/>
              </a:spcAft>
              <a:buSzPts val="1800"/>
              <a:buNone/>
            </a:pPr>
            <a:endParaRPr lang="en-US" dirty="0">
              <a:solidFill>
                <a:srgbClr val="000000"/>
              </a:solidFill>
            </a:endParaRPr>
          </a:p>
        </p:txBody>
      </p:sp>
      <p:sp>
        <p:nvSpPr>
          <p:cNvPr id="8" name="Text Box 4">
            <a:extLst>
              <a:ext uri="{FF2B5EF4-FFF2-40B4-BE49-F238E27FC236}">
                <a16:creationId xmlns:a16="http://schemas.microsoft.com/office/drawing/2014/main" id="{D08D9B57-16C8-44CF-8738-EF4BDDB7AC3B}"/>
              </a:ext>
            </a:extLst>
          </p:cNvPr>
          <p:cNvSpPr txBox="1">
            <a:spLocks noChangeArrowheads="1"/>
          </p:cNvSpPr>
          <p:nvPr/>
        </p:nvSpPr>
        <p:spPr bwMode="auto">
          <a:xfrm>
            <a:off x="82474" y="1003891"/>
            <a:ext cx="8845866" cy="4355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500" tIns="35100" rIns="67500" bIns="35100"/>
          <a:lstStyle>
            <a:lvl1pPr marL="265113" indent="-265113">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6pPr>
            <a:lvl7pPr marL="29718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7pPr>
            <a:lvl8pPr marL="34290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8pPr>
            <a:lvl9pPr marL="3886200" indent="-228600" algn="ctr" eaLnBrk="0" fontAlgn="base" hangingPunct="0">
              <a:spcBef>
                <a:spcPct val="50000"/>
              </a:spcBef>
              <a:spcAft>
                <a:spcPct val="0"/>
              </a:spcAft>
              <a:buSzPct val="120000"/>
              <a:buFont typeface="Wingdings" pitchFamily="2" charset="2"/>
              <a:defRPr sz="1400">
                <a:solidFill>
                  <a:schemeClr val="tx1"/>
                </a:solidFill>
                <a:latin typeface="Arial" charset="0"/>
              </a:defRPr>
            </a:lvl9pPr>
          </a:lstStyle>
          <a:p>
            <a:pPr marL="285750" lvl="0" indent="-285750" algn="just">
              <a:lnSpc>
                <a:spcPct val="150000"/>
              </a:lnSpc>
              <a:buSzPts val="1600"/>
              <a:buFont typeface="Wingdings" panose="05000000000000000000" pitchFamily="2" charset="2"/>
              <a:buChar char="§"/>
            </a:pPr>
            <a:r>
              <a:rPr lang="en-US" dirty="0">
                <a:solidFill>
                  <a:srgbClr val="383838"/>
                </a:solidFill>
                <a:latin typeface="+mn-lt"/>
              </a:rPr>
              <a:t>Dataset </a:t>
            </a:r>
            <a:r>
              <a:rPr lang="en-US" b="1" dirty="0">
                <a:solidFill>
                  <a:srgbClr val="383838"/>
                </a:solidFill>
                <a:latin typeface="+mn-lt"/>
              </a:rPr>
              <a:t>Business </a:t>
            </a:r>
            <a:r>
              <a:rPr lang="en-US" dirty="0">
                <a:solidFill>
                  <a:srgbClr val="383838"/>
                </a:solidFill>
                <a:latin typeface="+mn-lt"/>
              </a:rPr>
              <a:t>contains geographical information about </a:t>
            </a:r>
            <a:r>
              <a:rPr lang="en-US" b="1" dirty="0">
                <a:solidFill>
                  <a:srgbClr val="383838"/>
                </a:solidFill>
                <a:latin typeface="+mn-lt"/>
              </a:rPr>
              <a:t>192,609</a:t>
            </a:r>
            <a:r>
              <a:rPr lang="en-US" dirty="0">
                <a:solidFill>
                  <a:srgbClr val="383838"/>
                </a:solidFill>
                <a:latin typeface="+mn-lt"/>
              </a:rPr>
              <a:t> businesses, categories and attributes, such as  average star rating, hours, whether they offer parking etc.</a:t>
            </a:r>
          </a:p>
          <a:p>
            <a:pPr marL="285750" lvl="0" indent="-285750" algn="just">
              <a:lnSpc>
                <a:spcPct val="150000"/>
              </a:lnSpc>
              <a:buSzPts val="1600"/>
              <a:buFont typeface="Wingdings" panose="05000000000000000000" pitchFamily="2" charset="2"/>
              <a:buChar char="§"/>
            </a:pPr>
            <a:r>
              <a:rPr lang="en-US" dirty="0">
                <a:solidFill>
                  <a:srgbClr val="383838"/>
                </a:solidFill>
                <a:latin typeface="+mn-lt"/>
              </a:rPr>
              <a:t>Dataset </a:t>
            </a:r>
            <a:r>
              <a:rPr lang="en-US" b="1" dirty="0">
                <a:solidFill>
                  <a:srgbClr val="383838"/>
                </a:solidFill>
                <a:latin typeface="+mn-lt"/>
              </a:rPr>
              <a:t>review </a:t>
            </a:r>
            <a:r>
              <a:rPr lang="en-US" dirty="0">
                <a:solidFill>
                  <a:srgbClr val="383838"/>
                </a:solidFill>
                <a:latin typeface="+mn-lt"/>
              </a:rPr>
              <a:t>includes </a:t>
            </a:r>
            <a:r>
              <a:rPr lang="en-US" b="1" dirty="0">
                <a:solidFill>
                  <a:srgbClr val="383838"/>
                </a:solidFill>
                <a:latin typeface="+mn-lt"/>
              </a:rPr>
              <a:t>6,685,900</a:t>
            </a:r>
            <a:r>
              <a:rPr lang="en-US" dirty="0">
                <a:solidFill>
                  <a:srgbClr val="383838"/>
                </a:solidFill>
                <a:latin typeface="+mn-lt"/>
              </a:rPr>
              <a:t> review texts and ratings users write to businesses.</a:t>
            </a:r>
          </a:p>
          <a:p>
            <a:pPr marL="285750" lvl="0" indent="-285750" algn="just">
              <a:lnSpc>
                <a:spcPct val="150000"/>
              </a:lnSpc>
              <a:buSzPts val="1600"/>
              <a:buFont typeface="Wingdings" panose="05000000000000000000" pitchFamily="2" charset="2"/>
              <a:buChar char="§"/>
            </a:pPr>
            <a:r>
              <a:rPr lang="en-US" dirty="0">
                <a:solidFill>
                  <a:srgbClr val="383838"/>
                </a:solidFill>
                <a:latin typeface="+mn-lt"/>
              </a:rPr>
              <a:t>Dataset </a:t>
            </a:r>
            <a:r>
              <a:rPr lang="en-US" b="1" dirty="0">
                <a:solidFill>
                  <a:srgbClr val="383838"/>
                </a:solidFill>
                <a:latin typeface="+mn-lt"/>
              </a:rPr>
              <a:t>user </a:t>
            </a:r>
            <a:r>
              <a:rPr lang="en-US" dirty="0">
                <a:solidFill>
                  <a:srgbClr val="383838"/>
                </a:solidFill>
                <a:latin typeface="+mn-lt"/>
              </a:rPr>
              <a:t>includes information like how long ago the user has joined Yelp, the number of reviews he/she has written, the number of specific compliments received, and his/her friend mapping on Yelp about </a:t>
            </a:r>
            <a:r>
              <a:rPr lang="en-US" b="1" dirty="0">
                <a:solidFill>
                  <a:srgbClr val="383838"/>
                </a:solidFill>
                <a:latin typeface="+mn-lt"/>
              </a:rPr>
              <a:t>1,637,138 users</a:t>
            </a:r>
            <a:r>
              <a:rPr lang="en-US" dirty="0">
                <a:solidFill>
                  <a:srgbClr val="383838"/>
                </a:solidFill>
                <a:latin typeface="+mn-lt"/>
              </a:rPr>
              <a:t>. </a:t>
            </a:r>
          </a:p>
          <a:p>
            <a:pPr marL="285750" lvl="0" indent="-285750" algn="just">
              <a:lnSpc>
                <a:spcPct val="150000"/>
              </a:lnSpc>
              <a:buSzPts val="1600"/>
              <a:buFont typeface="Wingdings" panose="05000000000000000000" pitchFamily="2" charset="2"/>
              <a:buChar char="§"/>
            </a:pPr>
            <a:r>
              <a:rPr lang="en-US" dirty="0">
                <a:solidFill>
                  <a:srgbClr val="383838"/>
                </a:solidFill>
                <a:latin typeface="+mn-lt"/>
              </a:rPr>
              <a:t>The three datasets can be merged by unique keys </a:t>
            </a:r>
            <a:r>
              <a:rPr lang="en-US" b="1" dirty="0" err="1">
                <a:solidFill>
                  <a:srgbClr val="383838"/>
                </a:solidFill>
                <a:latin typeface="+mn-lt"/>
              </a:rPr>
              <a:t>user_id</a:t>
            </a:r>
            <a:r>
              <a:rPr lang="en-US" b="1" dirty="0">
                <a:solidFill>
                  <a:srgbClr val="383838"/>
                </a:solidFill>
                <a:latin typeface="+mn-lt"/>
              </a:rPr>
              <a:t> </a:t>
            </a:r>
            <a:r>
              <a:rPr lang="en-US" dirty="0">
                <a:solidFill>
                  <a:srgbClr val="383838"/>
                </a:solidFill>
                <a:latin typeface="+mn-lt"/>
              </a:rPr>
              <a:t>and </a:t>
            </a:r>
            <a:r>
              <a:rPr lang="en-US" b="1" dirty="0" err="1">
                <a:solidFill>
                  <a:srgbClr val="383838"/>
                </a:solidFill>
                <a:latin typeface="+mn-lt"/>
              </a:rPr>
              <a:t>business_id</a:t>
            </a:r>
            <a:r>
              <a:rPr lang="en-US" dirty="0">
                <a:solidFill>
                  <a:srgbClr val="383838"/>
                </a:solidFill>
                <a:latin typeface="+mn-lt"/>
              </a:rPr>
              <a:t>. </a:t>
            </a:r>
          </a:p>
          <a:p>
            <a:pPr marL="285750" lvl="0" indent="-285750" algn="just">
              <a:lnSpc>
                <a:spcPct val="150000"/>
              </a:lnSpc>
              <a:buSzPts val="1600"/>
              <a:buFont typeface="Wingdings" panose="05000000000000000000" pitchFamily="2" charset="2"/>
              <a:buChar char="§"/>
            </a:pPr>
            <a:r>
              <a:rPr lang="en-US" dirty="0">
                <a:solidFill>
                  <a:srgbClr val="383838"/>
                </a:solidFill>
                <a:latin typeface="+mn-lt"/>
              </a:rPr>
              <a:t>Data was loaded using </a:t>
            </a:r>
            <a:r>
              <a:rPr lang="en-US" b="1" dirty="0">
                <a:solidFill>
                  <a:srgbClr val="383838"/>
                </a:solidFill>
                <a:latin typeface="+mn-lt"/>
              </a:rPr>
              <a:t>json</a:t>
            </a:r>
            <a:r>
              <a:rPr lang="en-US" dirty="0">
                <a:solidFill>
                  <a:srgbClr val="383838"/>
                </a:solidFill>
                <a:latin typeface="+mn-lt"/>
              </a:rPr>
              <a:t> library in python</a:t>
            </a:r>
          </a:p>
        </p:txBody>
      </p:sp>
    </p:spTree>
    <p:extLst>
      <p:ext uri="{BB962C8B-B14F-4D97-AF65-F5344CB8AC3E}">
        <p14:creationId xmlns:p14="http://schemas.microsoft.com/office/powerpoint/2010/main" val="1260629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0DC1A-B240-4FA9-B089-9F19F7A99B04}"/>
              </a:ext>
            </a:extLst>
          </p:cNvPr>
          <p:cNvSpPr>
            <a:spLocks noGrp="1"/>
          </p:cNvSpPr>
          <p:nvPr>
            <p:ph type="title"/>
          </p:nvPr>
        </p:nvSpPr>
        <p:spPr>
          <a:xfrm>
            <a:off x="82474" y="98238"/>
            <a:ext cx="5912883" cy="572700"/>
          </a:xfrm>
        </p:spPr>
        <p:txBody>
          <a:bodyPr/>
          <a:lstStyle/>
          <a:p>
            <a:r>
              <a:rPr lang="en-US" dirty="0">
                <a:solidFill>
                  <a:srgbClr val="000000"/>
                </a:solidFill>
              </a:rPr>
              <a:t>Exploratory Data Analysis</a:t>
            </a:r>
            <a:endParaRPr lang="en-US" dirty="0"/>
          </a:p>
        </p:txBody>
      </p:sp>
      <p:sp>
        <p:nvSpPr>
          <p:cNvPr id="3" name="Text Placeholder 2">
            <a:extLst>
              <a:ext uri="{FF2B5EF4-FFF2-40B4-BE49-F238E27FC236}">
                <a16:creationId xmlns:a16="http://schemas.microsoft.com/office/drawing/2014/main" id="{13FAA3AC-4CD9-4D54-B6B4-5123FB28D4AF}"/>
              </a:ext>
            </a:extLst>
          </p:cNvPr>
          <p:cNvSpPr>
            <a:spLocks noGrp="1"/>
          </p:cNvSpPr>
          <p:nvPr>
            <p:ph type="body" idx="1"/>
          </p:nvPr>
        </p:nvSpPr>
        <p:spPr>
          <a:xfrm>
            <a:off x="82474" y="1199072"/>
            <a:ext cx="8520600" cy="3326670"/>
          </a:xfrm>
        </p:spPr>
        <p:txBody>
          <a:bodyPr/>
          <a:lstStyle/>
          <a:p>
            <a:pPr>
              <a:buClrTx/>
              <a:buFont typeface="Wingdings" panose="05000000000000000000" pitchFamily="2" charset="2"/>
              <a:buChar char="§"/>
            </a:pPr>
            <a:r>
              <a:rPr lang="en-US" dirty="0">
                <a:solidFill>
                  <a:srgbClr val="000000"/>
                </a:solidFill>
                <a:highlight>
                  <a:srgbClr val="FFFFFF"/>
                </a:highlight>
                <a:latin typeface="Arial"/>
                <a:ea typeface="Arial"/>
                <a:cs typeface="Arial"/>
                <a:sym typeface="Arial"/>
              </a:rPr>
              <a:t>Yelp Business dataset is majorly spread across Northern America</a:t>
            </a:r>
            <a:endParaRPr lang="en-US" dirty="0"/>
          </a:p>
        </p:txBody>
      </p:sp>
      <p:pic>
        <p:nvPicPr>
          <p:cNvPr id="4" name="Picture 2">
            <a:extLst>
              <a:ext uri="{FF2B5EF4-FFF2-40B4-BE49-F238E27FC236}">
                <a16:creationId xmlns:a16="http://schemas.microsoft.com/office/drawing/2014/main" id="{C5D78770-B6DB-4EB3-9D98-DB0E70E43D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0668" y="1738781"/>
            <a:ext cx="3024207" cy="316652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506EAF61-0D73-46A9-8EDA-9CEF0C2C4F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0764" y="1739449"/>
            <a:ext cx="4001289" cy="3165855"/>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135;g83ddf61570_0_20">
            <a:extLst>
              <a:ext uri="{FF2B5EF4-FFF2-40B4-BE49-F238E27FC236}">
                <a16:creationId xmlns:a16="http://schemas.microsoft.com/office/drawing/2014/main" id="{D1351192-1232-47E6-AA0A-9D80A58EC997}"/>
              </a:ext>
            </a:extLst>
          </p:cNvPr>
          <p:cNvSpPr txBox="1">
            <a:spLocks/>
          </p:cNvSpPr>
          <p:nvPr/>
        </p:nvSpPr>
        <p:spPr>
          <a:xfrm>
            <a:off x="428375" y="792950"/>
            <a:ext cx="7072500" cy="4176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Business</a:t>
            </a:r>
            <a:r>
              <a:rPr lang="en-US" dirty="0">
                <a:solidFill>
                  <a:srgbClr val="000000"/>
                </a:solidFill>
                <a:latin typeface="+mn-lt"/>
              </a:rPr>
              <a:t>:</a:t>
            </a:r>
            <a:endParaRPr lang="en-US" sz="1350" b="1" dirty="0">
              <a:solidFill>
                <a:srgbClr val="000000"/>
              </a:solidFill>
              <a:highlight>
                <a:srgbClr val="FFFFFF"/>
              </a:highlight>
              <a:latin typeface="+mn-lt"/>
              <a:ea typeface="Arial"/>
              <a:cs typeface="Arial"/>
              <a:sym typeface="Arial"/>
            </a:endParaRPr>
          </a:p>
          <a:p>
            <a:pPr marL="0" indent="0">
              <a:lnSpc>
                <a:spcPct val="100000"/>
              </a:lnSpc>
              <a:spcBef>
                <a:spcPts val="1000"/>
              </a:spcBef>
              <a:buFont typeface="Average"/>
              <a:buNone/>
            </a:pPr>
            <a:endParaRPr lang="en-US" sz="1350" dirty="0">
              <a:solidFill>
                <a:srgbClr val="000000"/>
              </a:solidFill>
              <a:highlight>
                <a:srgbClr val="FFFFFF"/>
              </a:highlight>
              <a:latin typeface="Arial"/>
              <a:ea typeface="Arial"/>
              <a:cs typeface="Arial"/>
              <a:sym typeface="Arial"/>
            </a:endParaRPr>
          </a:p>
          <a:p>
            <a:pPr marL="0" indent="0">
              <a:spcBef>
                <a:spcPts val="1600"/>
              </a:spcBef>
              <a:buFont typeface="Average"/>
              <a:buNone/>
            </a:pPr>
            <a:endParaRPr lang="en-US" dirty="0">
              <a:solidFill>
                <a:srgbClr val="000000"/>
              </a:solidFill>
            </a:endParaRPr>
          </a:p>
          <a:p>
            <a:pPr marL="0" indent="0">
              <a:spcBef>
                <a:spcPts val="1600"/>
              </a:spcBef>
              <a:spcAft>
                <a:spcPts val="1600"/>
              </a:spcAft>
              <a:buFont typeface="Average"/>
              <a:buNone/>
            </a:pPr>
            <a:endParaRPr lang="en-US" dirty="0">
              <a:solidFill>
                <a:srgbClr val="000000"/>
              </a:solidFill>
            </a:endParaRPr>
          </a:p>
        </p:txBody>
      </p:sp>
    </p:spTree>
    <p:extLst>
      <p:ext uri="{BB962C8B-B14F-4D97-AF65-F5344CB8AC3E}">
        <p14:creationId xmlns:p14="http://schemas.microsoft.com/office/powerpoint/2010/main" val="3620178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83ddf61570_0_20"/>
          <p:cNvSpPr txBox="1">
            <a:spLocks noGrp="1"/>
          </p:cNvSpPr>
          <p:nvPr>
            <p:ph type="title"/>
          </p:nvPr>
        </p:nvSpPr>
        <p:spPr>
          <a:xfrm>
            <a:off x="0" y="0"/>
            <a:ext cx="6279900" cy="678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dirty="0">
                <a:solidFill>
                  <a:srgbClr val="000000"/>
                </a:solidFill>
              </a:rPr>
              <a:t>Exploratory Data Analysis</a:t>
            </a:r>
            <a:endParaRPr dirty="0">
              <a:solidFill>
                <a:srgbClr val="000000"/>
              </a:solidFill>
            </a:endParaRPr>
          </a:p>
        </p:txBody>
      </p:sp>
      <p:sp>
        <p:nvSpPr>
          <p:cNvPr id="135" name="Google Shape;135;g83ddf61570_0_20"/>
          <p:cNvSpPr txBox="1">
            <a:spLocks noGrp="1"/>
          </p:cNvSpPr>
          <p:nvPr>
            <p:ph type="body" idx="1"/>
          </p:nvPr>
        </p:nvSpPr>
        <p:spPr>
          <a:xfrm>
            <a:off x="428375" y="792950"/>
            <a:ext cx="7072500" cy="5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u="sng" dirty="0">
                <a:solidFill>
                  <a:srgbClr val="000000"/>
                </a:solidFill>
                <a:latin typeface="+mn-lt"/>
              </a:rPr>
              <a:t>Business</a:t>
            </a:r>
            <a:r>
              <a:rPr lang="en-US" dirty="0">
                <a:solidFill>
                  <a:srgbClr val="000000"/>
                </a:solidFill>
                <a:latin typeface="+mn-lt"/>
              </a:rPr>
              <a:t>:</a:t>
            </a:r>
            <a:endParaRPr sz="1350" b="1" dirty="0">
              <a:solidFill>
                <a:srgbClr val="000000"/>
              </a:solidFill>
              <a:highlight>
                <a:srgbClr val="FFFFFF"/>
              </a:highlight>
              <a:latin typeface="+mn-lt"/>
              <a:ea typeface="Arial"/>
              <a:cs typeface="Arial"/>
              <a:sym typeface="Arial"/>
            </a:endParaRPr>
          </a:p>
          <a:p>
            <a:pPr marL="0" lvl="0" indent="0" algn="l" rtl="0">
              <a:lnSpc>
                <a:spcPct val="100000"/>
              </a:lnSpc>
              <a:spcBef>
                <a:spcPts val="1000"/>
              </a:spcBef>
              <a:spcAft>
                <a:spcPts val="0"/>
              </a:spcAft>
              <a:buNone/>
            </a:pPr>
            <a:endParaRPr sz="1350" b="1" dirty="0">
              <a:solidFill>
                <a:srgbClr val="000000"/>
              </a:solidFill>
              <a:highlight>
                <a:srgbClr val="FFFFFF"/>
              </a:highlight>
              <a:latin typeface="Arial"/>
              <a:ea typeface="Arial"/>
              <a:cs typeface="Arial"/>
              <a:sym typeface="Arial"/>
            </a:endParaRPr>
          </a:p>
          <a:p>
            <a:pPr marL="0" lvl="0" indent="0" algn="l" rtl="0">
              <a:lnSpc>
                <a:spcPct val="115000"/>
              </a:lnSpc>
              <a:spcBef>
                <a:spcPts val="1600"/>
              </a:spcBef>
              <a:spcAft>
                <a:spcPts val="0"/>
              </a:spcAft>
              <a:buSzPts val="1800"/>
              <a:buNone/>
            </a:pPr>
            <a:endParaRPr dirty="0">
              <a:solidFill>
                <a:srgbClr val="000000"/>
              </a:solidFill>
            </a:endParaRPr>
          </a:p>
          <a:p>
            <a:pPr marL="0" lvl="0" indent="0" algn="l" rtl="0">
              <a:lnSpc>
                <a:spcPct val="115000"/>
              </a:lnSpc>
              <a:spcBef>
                <a:spcPts val="1600"/>
              </a:spcBef>
              <a:spcAft>
                <a:spcPts val="1600"/>
              </a:spcAft>
              <a:buSzPts val="1800"/>
              <a:buNone/>
            </a:pPr>
            <a:endParaRPr dirty="0">
              <a:solidFill>
                <a:srgbClr val="000000"/>
              </a:solidFill>
            </a:endParaRPr>
          </a:p>
        </p:txBody>
      </p:sp>
      <p:pic>
        <p:nvPicPr>
          <p:cNvPr id="1026" name="Picture 2">
            <a:extLst>
              <a:ext uri="{FF2B5EF4-FFF2-40B4-BE49-F238E27FC236}">
                <a16:creationId xmlns:a16="http://schemas.microsoft.com/office/drawing/2014/main" id="{EA5C39C4-F3A1-45BA-B280-7526C534FA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44951"/>
            <a:ext cx="9144000" cy="2459037"/>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14;g83d7f3170d_0_5">
            <a:extLst>
              <a:ext uri="{FF2B5EF4-FFF2-40B4-BE49-F238E27FC236}">
                <a16:creationId xmlns:a16="http://schemas.microsoft.com/office/drawing/2014/main" id="{2B6971E1-34CE-4688-A326-EB991C5D707F}"/>
              </a:ext>
            </a:extLst>
          </p:cNvPr>
          <p:cNvSpPr txBox="1">
            <a:spLocks/>
          </p:cNvSpPr>
          <p:nvPr/>
        </p:nvSpPr>
        <p:spPr>
          <a:xfrm>
            <a:off x="51693" y="1081611"/>
            <a:ext cx="8663932" cy="11259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285750" indent="-285750">
              <a:lnSpc>
                <a:spcPct val="100000"/>
              </a:lnSpc>
              <a:spcBef>
                <a:spcPts val="1600"/>
              </a:spcBef>
              <a:spcAft>
                <a:spcPts val="1600"/>
              </a:spcAft>
              <a:buClrTx/>
              <a:buFont typeface="Wingdings" panose="05000000000000000000" pitchFamily="2" charset="2"/>
              <a:buChar char="§"/>
            </a:pPr>
            <a:r>
              <a:rPr lang="en-US" sz="1400" dirty="0">
                <a:solidFill>
                  <a:srgbClr val="000000"/>
                </a:solidFill>
                <a:latin typeface="+mn-lt"/>
              </a:rPr>
              <a:t>The yelp business dataset consists of variety of different businesses indicated by the column ‘attributes’ </a:t>
            </a:r>
          </a:p>
          <a:p>
            <a:pPr marL="285750" indent="-285750">
              <a:lnSpc>
                <a:spcPct val="100000"/>
              </a:lnSpc>
              <a:spcBef>
                <a:spcPts val="1600"/>
              </a:spcBef>
              <a:spcAft>
                <a:spcPts val="1600"/>
              </a:spcAft>
              <a:buClrTx/>
              <a:buFont typeface="Wingdings" panose="05000000000000000000" pitchFamily="2" charset="2"/>
              <a:buChar char="§"/>
            </a:pPr>
            <a:r>
              <a:rPr lang="en-US" sz="1400" dirty="0">
                <a:solidFill>
                  <a:srgbClr val="000000"/>
                </a:solidFill>
                <a:latin typeface="+mn-lt"/>
              </a:rPr>
              <a:t>Number of entries for the category ‘Restaurants’ was the highest.</a:t>
            </a:r>
          </a:p>
          <a:p>
            <a:pPr marL="285750" indent="-285750">
              <a:lnSpc>
                <a:spcPct val="100000"/>
              </a:lnSpc>
              <a:spcBef>
                <a:spcPts val="1600"/>
              </a:spcBef>
              <a:spcAft>
                <a:spcPts val="1600"/>
              </a:spcAft>
              <a:buClrTx/>
              <a:buFont typeface="Wingdings" panose="05000000000000000000" pitchFamily="2" charset="2"/>
              <a:buChar char="§"/>
            </a:pPr>
            <a:endParaRPr lang="en-US" sz="1400" dirty="0">
              <a:solidFill>
                <a:srgbClr val="000000"/>
              </a:solidFill>
              <a:latin typeface="+mn-lt"/>
            </a:endParaRPr>
          </a:p>
        </p:txBody>
      </p:sp>
    </p:spTree>
    <p:extLst>
      <p:ext uri="{BB962C8B-B14F-4D97-AF65-F5344CB8AC3E}">
        <p14:creationId xmlns:p14="http://schemas.microsoft.com/office/powerpoint/2010/main" val="1453724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33204-37FC-451C-AB75-62C357B98B30}"/>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270AC7CB-D088-4CC5-B766-EA721BB22D04}"/>
              </a:ext>
            </a:extLst>
          </p:cNvPr>
          <p:cNvSpPr>
            <a:spLocks noGrp="1"/>
          </p:cNvSpPr>
          <p:nvPr>
            <p:ph type="body" idx="1"/>
          </p:nvPr>
        </p:nvSpPr>
        <p:spPr>
          <a:xfrm>
            <a:off x="0" y="1199071"/>
            <a:ext cx="8749825" cy="3542332"/>
          </a:xfrm>
        </p:spPr>
        <p:txBody>
          <a:bodyPr/>
          <a:lstStyle/>
          <a:p>
            <a:pPr marL="114300" indent="0">
              <a:buClrTx/>
              <a:buNone/>
            </a:pPr>
            <a:endParaRPr lang="en-US" dirty="0"/>
          </a:p>
          <a:p>
            <a:pPr>
              <a:buFont typeface="Wingdings" panose="05000000000000000000" pitchFamily="2" charset="2"/>
              <a:buChar char="§"/>
            </a:pPr>
            <a:endParaRPr lang="en-US" dirty="0"/>
          </a:p>
        </p:txBody>
      </p:sp>
      <p:pic>
        <p:nvPicPr>
          <p:cNvPr id="4" name="Picture 3">
            <a:extLst>
              <a:ext uri="{FF2B5EF4-FFF2-40B4-BE49-F238E27FC236}">
                <a16:creationId xmlns:a16="http://schemas.microsoft.com/office/drawing/2014/main" id="{4E52445E-EB48-4FC1-BBE5-62F0CB46B8F2}"/>
              </a:ext>
            </a:extLst>
          </p:cNvPr>
          <p:cNvPicPr>
            <a:picLocks noChangeAspect="1"/>
          </p:cNvPicPr>
          <p:nvPr/>
        </p:nvPicPr>
        <p:blipFill>
          <a:blip r:embed="rId2"/>
          <a:stretch>
            <a:fillRect/>
          </a:stretch>
        </p:blipFill>
        <p:spPr>
          <a:xfrm>
            <a:off x="3223916" y="1970743"/>
            <a:ext cx="5348377" cy="3184015"/>
          </a:xfrm>
          <a:prstGeom prst="rect">
            <a:avLst/>
          </a:prstGeom>
        </p:spPr>
      </p:pic>
      <p:sp>
        <p:nvSpPr>
          <p:cNvPr id="5" name="TextBox 4">
            <a:extLst>
              <a:ext uri="{FF2B5EF4-FFF2-40B4-BE49-F238E27FC236}">
                <a16:creationId xmlns:a16="http://schemas.microsoft.com/office/drawing/2014/main" id="{BF3B4B17-7758-4B0C-91B9-7A47416B63BD}"/>
              </a:ext>
            </a:extLst>
          </p:cNvPr>
          <p:cNvSpPr txBox="1"/>
          <p:nvPr/>
        </p:nvSpPr>
        <p:spPr>
          <a:xfrm>
            <a:off x="5330032" y="1695409"/>
            <a:ext cx="6726447" cy="954107"/>
          </a:xfrm>
          <a:prstGeom prst="rect">
            <a:avLst/>
          </a:prstGeom>
          <a:noFill/>
        </p:spPr>
        <p:txBody>
          <a:bodyPr wrap="square" rtlCol="0">
            <a:spAutoFit/>
          </a:bodyPr>
          <a:lstStyle/>
          <a:p>
            <a:r>
              <a:rPr lang="en-US" b="1" dirty="0">
                <a:latin typeface="Average" panose="020B0604020202020204" charset="0"/>
              </a:rPr>
              <a:t>USERS CORRELATION MATRIX</a:t>
            </a:r>
            <a:endParaRPr lang="en-US" dirty="0"/>
          </a:p>
          <a:p>
            <a:endParaRPr lang="en-US" dirty="0"/>
          </a:p>
          <a:p>
            <a:endParaRPr lang="en-US" dirty="0"/>
          </a:p>
          <a:p>
            <a:endParaRPr lang="en-US" dirty="0"/>
          </a:p>
        </p:txBody>
      </p:sp>
      <p:sp>
        <p:nvSpPr>
          <p:cNvPr id="6" name="Google Shape;141;g83f00c33ef_0_0">
            <a:extLst>
              <a:ext uri="{FF2B5EF4-FFF2-40B4-BE49-F238E27FC236}">
                <a16:creationId xmlns:a16="http://schemas.microsoft.com/office/drawing/2014/main" id="{96621FC9-51B2-464D-A210-A39F69FE315B}"/>
              </a:ext>
            </a:extLst>
          </p:cNvPr>
          <p:cNvSpPr txBox="1">
            <a:spLocks/>
          </p:cNvSpPr>
          <p:nvPr/>
        </p:nvSpPr>
        <p:spPr>
          <a:xfrm>
            <a:off x="0" y="-15240"/>
            <a:ext cx="5047800" cy="655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Bree Serif"/>
                <a:ea typeface="Bree Serif"/>
                <a:cs typeface="Bree Serif"/>
                <a:sym typeface="Bree Serif"/>
              </a:defRPr>
            </a:lvl1pPr>
            <a:lvl2pPr marR="0" lvl="1"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pPr>
              <a:buClr>
                <a:srgbClr val="000000"/>
              </a:buClr>
              <a:buFont typeface="Arial"/>
              <a:buNone/>
            </a:pPr>
            <a:r>
              <a:rPr lang="en-US" dirty="0">
                <a:solidFill>
                  <a:srgbClr val="000000"/>
                </a:solidFill>
              </a:rPr>
              <a:t>Exploratory Data Analysis</a:t>
            </a:r>
            <a:endParaRPr lang="en-US" dirty="0"/>
          </a:p>
        </p:txBody>
      </p:sp>
      <p:sp>
        <p:nvSpPr>
          <p:cNvPr id="7" name="Google Shape;135;g83ddf61570_0_20">
            <a:extLst>
              <a:ext uri="{FF2B5EF4-FFF2-40B4-BE49-F238E27FC236}">
                <a16:creationId xmlns:a16="http://schemas.microsoft.com/office/drawing/2014/main" id="{FA35D18A-D3CB-42E8-A029-E65BC0096CF8}"/>
              </a:ext>
            </a:extLst>
          </p:cNvPr>
          <p:cNvSpPr txBox="1">
            <a:spLocks/>
          </p:cNvSpPr>
          <p:nvPr/>
        </p:nvSpPr>
        <p:spPr>
          <a:xfrm>
            <a:off x="428375" y="7929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Users</a:t>
            </a:r>
            <a:r>
              <a:rPr lang="en-US" dirty="0">
                <a:solidFill>
                  <a:srgbClr val="000000"/>
                </a:solidFill>
              </a:rPr>
              <a:t>:</a:t>
            </a:r>
            <a:endParaRPr lang="en-US" sz="1350" b="1" dirty="0">
              <a:solidFill>
                <a:srgbClr val="000000"/>
              </a:solidFill>
              <a:highlight>
                <a:srgbClr val="FFFFFF"/>
              </a:highlight>
              <a:latin typeface="Arial"/>
              <a:ea typeface="Arial"/>
              <a:cs typeface="Arial"/>
              <a:sym typeface="Arial"/>
            </a:endParaRPr>
          </a:p>
        </p:txBody>
      </p:sp>
      <p:sp>
        <p:nvSpPr>
          <p:cNvPr id="8" name="Google Shape;114;g83d7f3170d_0_5">
            <a:extLst>
              <a:ext uri="{FF2B5EF4-FFF2-40B4-BE49-F238E27FC236}">
                <a16:creationId xmlns:a16="http://schemas.microsoft.com/office/drawing/2014/main" id="{4CE1D9FC-6001-4449-AB1A-5B8D33368212}"/>
              </a:ext>
            </a:extLst>
          </p:cNvPr>
          <p:cNvSpPr txBox="1">
            <a:spLocks/>
          </p:cNvSpPr>
          <p:nvPr/>
        </p:nvSpPr>
        <p:spPr>
          <a:xfrm>
            <a:off x="51693" y="1081611"/>
            <a:ext cx="8520600" cy="7716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285750" indent="-285750">
              <a:lnSpc>
                <a:spcPct val="100000"/>
              </a:lnSpc>
              <a:spcBef>
                <a:spcPts val="1600"/>
              </a:spcBef>
              <a:spcAft>
                <a:spcPts val="1600"/>
              </a:spcAft>
              <a:buClrTx/>
              <a:buFont typeface="Wingdings" panose="05000000000000000000" pitchFamily="2" charset="2"/>
              <a:buChar char="§"/>
            </a:pPr>
            <a:r>
              <a:rPr lang="en-US" sz="1400" dirty="0">
                <a:solidFill>
                  <a:srgbClr val="000000"/>
                </a:solidFill>
                <a:latin typeface="+mn-lt"/>
              </a:rPr>
              <a:t>From the correlation matrix, we observe that there exists high correlation between variables due to multi-component ratings</a:t>
            </a:r>
          </a:p>
        </p:txBody>
      </p:sp>
    </p:spTree>
    <p:extLst>
      <p:ext uri="{BB962C8B-B14F-4D97-AF65-F5344CB8AC3E}">
        <p14:creationId xmlns:p14="http://schemas.microsoft.com/office/powerpoint/2010/main" val="696636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D9446-F946-BD4D-841C-5D5787F25D5A}"/>
              </a:ext>
            </a:extLst>
          </p:cNvPr>
          <p:cNvSpPr>
            <a:spLocks noGrp="1"/>
          </p:cNvSpPr>
          <p:nvPr>
            <p:ph type="title"/>
          </p:nvPr>
        </p:nvSpPr>
        <p:spPr>
          <a:xfrm>
            <a:off x="82474" y="98238"/>
            <a:ext cx="5257622" cy="572700"/>
          </a:xfrm>
        </p:spPr>
        <p:txBody>
          <a:bodyPr/>
          <a:lstStyle/>
          <a:p>
            <a:r>
              <a:rPr lang="en-US" dirty="0">
                <a:solidFill>
                  <a:srgbClr val="000000"/>
                </a:solidFill>
              </a:rPr>
              <a:t>Exploratory Data Analysis</a:t>
            </a:r>
            <a:endParaRPr lang="en-US" dirty="0"/>
          </a:p>
        </p:txBody>
      </p:sp>
      <p:pic>
        <p:nvPicPr>
          <p:cNvPr id="5" name="Picture 4" descr="A screenshot of a cell phone&#10;&#10;Description automatically generated">
            <a:extLst>
              <a:ext uri="{FF2B5EF4-FFF2-40B4-BE49-F238E27FC236}">
                <a16:creationId xmlns:a16="http://schemas.microsoft.com/office/drawing/2014/main" id="{BEFC901E-0BC4-4E46-BAA7-70B9A3125008}"/>
              </a:ext>
            </a:extLst>
          </p:cNvPr>
          <p:cNvPicPr>
            <a:picLocks noChangeAspect="1"/>
          </p:cNvPicPr>
          <p:nvPr/>
        </p:nvPicPr>
        <p:blipFill rotWithShape="1">
          <a:blip r:embed="rId3"/>
          <a:srcRect r="40338"/>
          <a:stretch/>
        </p:blipFill>
        <p:spPr>
          <a:xfrm>
            <a:off x="5969508" y="967740"/>
            <a:ext cx="2206752" cy="3983267"/>
          </a:xfrm>
          <a:prstGeom prst="rect">
            <a:avLst/>
          </a:prstGeom>
          <a:ln>
            <a:solidFill>
              <a:schemeClr val="bg1">
                <a:lumMod val="50000"/>
              </a:schemeClr>
            </a:solidFill>
          </a:ln>
        </p:spPr>
      </p:pic>
      <p:sp>
        <p:nvSpPr>
          <p:cNvPr id="6" name="TextBox 5">
            <a:extLst>
              <a:ext uri="{FF2B5EF4-FFF2-40B4-BE49-F238E27FC236}">
                <a16:creationId xmlns:a16="http://schemas.microsoft.com/office/drawing/2014/main" id="{A4148C18-E808-084D-A1C8-4AE7FE1854FE}"/>
              </a:ext>
            </a:extLst>
          </p:cNvPr>
          <p:cNvSpPr txBox="1"/>
          <p:nvPr/>
        </p:nvSpPr>
        <p:spPr>
          <a:xfrm>
            <a:off x="82474" y="1211580"/>
            <a:ext cx="5830646" cy="954107"/>
          </a:xfrm>
          <a:prstGeom prst="rect">
            <a:avLst/>
          </a:prstGeom>
          <a:noFill/>
        </p:spPr>
        <p:txBody>
          <a:bodyPr wrap="square" rtlCol="0">
            <a:spAutoFit/>
          </a:bodyPr>
          <a:lstStyle/>
          <a:p>
            <a:pPr marL="285750" indent="-285750">
              <a:buFont typeface="Wingdings" panose="05000000000000000000" pitchFamily="2" charset="2"/>
              <a:buChar char="§"/>
            </a:pPr>
            <a:r>
              <a:rPr lang="en-US" dirty="0"/>
              <a:t>There are outliers observed in the value of </a:t>
            </a:r>
            <a:r>
              <a:rPr lang="en-US" dirty="0" err="1"/>
              <a:t>review_count</a:t>
            </a:r>
            <a:r>
              <a:rPr lang="en-US" dirty="0"/>
              <a:t> in the user's dataset</a:t>
            </a:r>
          </a:p>
          <a:p>
            <a:endParaRPr lang="en-US" dirty="0"/>
          </a:p>
          <a:p>
            <a:endParaRPr lang="en-US" dirty="0"/>
          </a:p>
        </p:txBody>
      </p:sp>
      <p:pic>
        <p:nvPicPr>
          <p:cNvPr id="7" name="Picture 6">
            <a:extLst>
              <a:ext uri="{FF2B5EF4-FFF2-40B4-BE49-F238E27FC236}">
                <a16:creationId xmlns:a16="http://schemas.microsoft.com/office/drawing/2014/main" id="{A11B2B6D-737A-4FEE-9365-04F01B46B56C}"/>
              </a:ext>
            </a:extLst>
          </p:cNvPr>
          <p:cNvPicPr>
            <a:picLocks noChangeAspect="1"/>
          </p:cNvPicPr>
          <p:nvPr/>
        </p:nvPicPr>
        <p:blipFill>
          <a:blip r:embed="rId4"/>
          <a:stretch>
            <a:fillRect/>
          </a:stretch>
        </p:blipFill>
        <p:spPr>
          <a:xfrm>
            <a:off x="1073912" y="2137291"/>
            <a:ext cx="2955544" cy="2576068"/>
          </a:xfrm>
          <a:prstGeom prst="rect">
            <a:avLst/>
          </a:prstGeom>
          <a:ln>
            <a:solidFill>
              <a:schemeClr val="bg1">
                <a:lumMod val="50000"/>
              </a:schemeClr>
            </a:solidFill>
          </a:ln>
        </p:spPr>
      </p:pic>
      <p:sp>
        <p:nvSpPr>
          <p:cNvPr id="8" name="Google Shape;135;g83ddf61570_0_20">
            <a:extLst>
              <a:ext uri="{FF2B5EF4-FFF2-40B4-BE49-F238E27FC236}">
                <a16:creationId xmlns:a16="http://schemas.microsoft.com/office/drawing/2014/main" id="{84F5ED71-9EF3-4766-8CD1-6BEC9A82D8FE}"/>
              </a:ext>
            </a:extLst>
          </p:cNvPr>
          <p:cNvSpPr txBox="1">
            <a:spLocks/>
          </p:cNvSpPr>
          <p:nvPr/>
        </p:nvSpPr>
        <p:spPr>
          <a:xfrm>
            <a:off x="428375" y="792950"/>
            <a:ext cx="7072500" cy="53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pPr marL="0" indent="0">
              <a:buFont typeface="Average"/>
              <a:buNone/>
            </a:pPr>
            <a:r>
              <a:rPr lang="en-US" u="sng" dirty="0">
                <a:solidFill>
                  <a:srgbClr val="000000"/>
                </a:solidFill>
                <a:latin typeface="+mn-lt"/>
              </a:rPr>
              <a:t>Users</a:t>
            </a:r>
            <a:r>
              <a:rPr lang="en-US" dirty="0">
                <a:solidFill>
                  <a:srgbClr val="000000"/>
                </a:solidFill>
              </a:rPr>
              <a:t>:</a:t>
            </a:r>
            <a:endParaRPr lang="en-US" sz="1350" b="1" dirty="0">
              <a:solidFill>
                <a:srgbClr val="000000"/>
              </a:solidFill>
              <a:highlight>
                <a:srgbClr val="FFFFFF"/>
              </a:highlight>
              <a:latin typeface="Arial"/>
              <a:ea typeface="Arial"/>
              <a:cs typeface="Arial"/>
              <a:sym typeface="Arial"/>
            </a:endParaRPr>
          </a:p>
        </p:txBody>
      </p:sp>
    </p:spTree>
    <p:extLst>
      <p:ext uri="{BB962C8B-B14F-4D97-AF65-F5344CB8AC3E}">
        <p14:creationId xmlns:p14="http://schemas.microsoft.com/office/powerpoint/2010/main" val="498924855"/>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2893</TotalTime>
  <Words>2233</Words>
  <Application>Microsoft Office PowerPoint</Application>
  <PresentationFormat>On-screen Show (16:9)</PresentationFormat>
  <Paragraphs>332</Paragraphs>
  <Slides>32</Slides>
  <Notes>29</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Wingdings</vt:lpstr>
      <vt:lpstr>Noto Sans Symbols</vt:lpstr>
      <vt:lpstr>Oswald</vt:lpstr>
      <vt:lpstr>Bree Serif</vt:lpstr>
      <vt:lpstr>Roboto Mono</vt:lpstr>
      <vt:lpstr>Average</vt:lpstr>
      <vt:lpstr>Arial</vt:lpstr>
      <vt:lpstr>Bahnschrift SemiBold SemiConden</vt:lpstr>
      <vt:lpstr>Calibri</vt:lpstr>
      <vt:lpstr>Slate</vt:lpstr>
      <vt:lpstr>Restaurant Recommendation Using Yelp Reviews</vt:lpstr>
      <vt:lpstr>Agenda</vt:lpstr>
      <vt:lpstr>Problem &amp; Vision</vt:lpstr>
      <vt:lpstr>Datasets</vt:lpstr>
      <vt:lpstr>Exploratory Data Analysis</vt:lpstr>
      <vt:lpstr>Exploratory Data Analysis</vt:lpstr>
      <vt:lpstr>Exploratory Data Analysis</vt:lpstr>
      <vt:lpstr>PowerPoint Presentation</vt:lpstr>
      <vt:lpstr>Exploratory Data Analysis</vt:lpstr>
      <vt:lpstr>Exploratory Data Analysis</vt:lpstr>
      <vt:lpstr>Exploratory Data Analysis</vt:lpstr>
      <vt:lpstr>Data Cleaning</vt:lpstr>
      <vt:lpstr>Data Cleaning </vt:lpstr>
      <vt:lpstr>Data Preparation</vt:lpstr>
      <vt:lpstr>Data Preparation</vt:lpstr>
      <vt:lpstr>Data Preparation</vt:lpstr>
      <vt:lpstr>Data Preparation</vt:lpstr>
      <vt:lpstr>Data Preparation</vt:lpstr>
      <vt:lpstr>PowerPoint Presentation</vt:lpstr>
      <vt:lpstr>PowerPoint Presentation</vt:lpstr>
      <vt:lpstr>Models </vt:lpstr>
      <vt:lpstr>Models </vt:lpstr>
      <vt:lpstr>Models </vt:lpstr>
      <vt:lpstr>Models</vt:lpstr>
      <vt:lpstr>Hyperparameter Tuning </vt:lpstr>
      <vt:lpstr>Results</vt:lpstr>
      <vt:lpstr>Cold-Start Problem </vt:lpstr>
      <vt:lpstr>Demo </vt:lpstr>
      <vt:lpstr>Lessons Learned</vt:lpstr>
      <vt:lpstr>Challenges</vt:lpstr>
      <vt:lpstr>Future Plans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Recommendation Using Yelp Reviews</dc:title>
  <dc:creator>Shouvik Sharma</dc:creator>
  <cp:lastModifiedBy>Shouvik Sharma</cp:lastModifiedBy>
  <cp:revision>179</cp:revision>
  <dcterms:modified xsi:type="dcterms:W3CDTF">2020-04-26T18:26:55Z</dcterms:modified>
</cp:coreProperties>
</file>